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1" r:id="rId3"/>
    <p:sldId id="329" r:id="rId4"/>
    <p:sldId id="334" r:id="rId5"/>
    <p:sldId id="322" r:id="rId6"/>
    <p:sldId id="323" r:id="rId7"/>
    <p:sldId id="333" r:id="rId8"/>
    <p:sldId id="330" r:id="rId9"/>
    <p:sldId id="325" r:id="rId10"/>
    <p:sldId id="331" r:id="rId11"/>
    <p:sldId id="324" r:id="rId12"/>
    <p:sldId id="326" r:id="rId13"/>
    <p:sldId id="332" r:id="rId14"/>
    <p:sldId id="327" r:id="rId15"/>
    <p:sldId id="318" r:id="rId16"/>
  </p:sldIdLst>
  <p:sldSz cx="10080625" cy="7559675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0" autoAdjust="0"/>
  </p:normalViewPr>
  <p:slideViewPr>
    <p:cSldViewPr>
      <p:cViewPr>
        <p:scale>
          <a:sx n="130" d="100"/>
          <a:sy n="130" d="100"/>
        </p:scale>
        <p:origin x="-72" y="148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7B143CE3-2DAD-4ECC-9982-527C92E108C4}" type="datetimeFigureOut">
              <a:rPr lang="de-DE" smtClean="0"/>
              <a:pPr/>
              <a:t>01.09.2015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23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273520AE-455E-46CE-9887-B88FBF4D0D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9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679482" y="4715723"/>
            <a:ext cx="5438711" cy="4468069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de-DE" noProof="0"/>
              <a:t>Click to edit the notes format</a:t>
            </a:r>
            <a:endParaRPr noProof="0"/>
          </a:p>
        </p:txBody>
      </p:sp>
      <p:sp>
        <p:nvSpPr>
          <p:cNvPr id="241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2950608" cy="496780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&lt;header&gt;</a:t>
            </a:r>
            <a:endParaRPr sz="1600"/>
          </a:p>
        </p:txBody>
      </p:sp>
      <p:sp>
        <p:nvSpPr>
          <p:cNvPr id="242" name="PlaceHolder 3"/>
          <p:cNvSpPr>
            <a:spLocks noGrp="1"/>
          </p:cNvSpPr>
          <p:nvPr>
            <p:ph type="dt"/>
          </p:nvPr>
        </p:nvSpPr>
        <p:spPr>
          <a:xfrm>
            <a:off x="3847068" y="0"/>
            <a:ext cx="2950607" cy="496780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&lt;date/time&gt;</a:t>
            </a:r>
            <a:endParaRPr sz="1600"/>
          </a:p>
        </p:txBody>
      </p:sp>
      <p:sp>
        <p:nvSpPr>
          <p:cNvPr id="243" name="PlaceHolder 4"/>
          <p:cNvSpPr>
            <a:spLocks noGrp="1"/>
          </p:cNvSpPr>
          <p:nvPr>
            <p:ph type="ftr"/>
          </p:nvPr>
        </p:nvSpPr>
        <p:spPr>
          <a:xfrm>
            <a:off x="1" y="9431445"/>
            <a:ext cx="2950608" cy="496780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&lt;footer&gt;</a:t>
            </a:r>
            <a:endParaRPr sz="1600"/>
          </a:p>
        </p:txBody>
      </p:sp>
      <p:sp>
        <p:nvSpPr>
          <p:cNvPr id="244" name="PlaceHolder 5"/>
          <p:cNvSpPr>
            <a:spLocks noGrp="1"/>
          </p:cNvSpPr>
          <p:nvPr>
            <p:ph type="sldNum"/>
          </p:nvPr>
        </p:nvSpPr>
        <p:spPr>
          <a:xfrm>
            <a:off x="3847068" y="9431445"/>
            <a:ext cx="2950607" cy="496780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0D7523-91EE-46A3-AD48-ECD0680F4354}" type="slidenum">
              <a:rPr lang="de-DE"/>
              <a:pPr>
                <a:defRPr/>
              </a:pPr>
              <a:t>‹Nr.›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641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993775"/>
            <a:ext cx="4537075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53" y="4726042"/>
            <a:ext cx="4730679" cy="3776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993775"/>
            <a:ext cx="4537075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53" y="4726042"/>
            <a:ext cx="4730679" cy="3776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993775"/>
            <a:ext cx="4537075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53" y="4726042"/>
            <a:ext cx="4730679" cy="3776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993775"/>
            <a:ext cx="4537075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53" y="4726042"/>
            <a:ext cx="4730679" cy="3776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993775"/>
            <a:ext cx="4537075" cy="340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53" y="4726042"/>
            <a:ext cx="4730679" cy="3776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9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33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059238"/>
            <a:ext cx="26209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4059238"/>
            <a:ext cx="26209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3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84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1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23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5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65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6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26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52" y="227013"/>
            <a:ext cx="1979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647824" y="173038"/>
            <a:ext cx="7993063" cy="13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794" tIns="50397" rIns="100794" bIns="100794" anchor="b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noProof="0" dirty="0" smtClean="0">
                <a:solidFill>
                  <a:schemeClr val="tx2"/>
                </a:solidFill>
              </a:rPr>
              <a:t>A scale invariance criterion for subgrid-scale parametrizations of general circulation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noProof="0" dirty="0" smtClean="0">
                <a:solidFill>
                  <a:schemeClr val="tx2"/>
                </a:solidFill>
              </a:rPr>
              <a:t> (and others)</a:t>
            </a:r>
            <a:endParaRPr lang="en-US" altLang="de-DE" sz="2400" noProof="0" dirty="0">
              <a:solidFill>
                <a:schemeClr val="tx2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3528144" y="7269163"/>
            <a:ext cx="6552481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e-DE" sz="1500" noProof="0" dirty="0" smtClean="0">
                <a:solidFill>
                  <a:srgbClr val="1F497D"/>
                </a:solidFill>
                <a:latin typeface="Times New Roman" pitchFamily="18" charset="0"/>
                <a:ea typeface="WenQuanYi Micro Hei"/>
                <a:cs typeface="WenQuanYi Micro Hei"/>
              </a:rPr>
              <a:t>7th </a:t>
            </a:r>
            <a:r>
              <a:rPr lang="en-US" altLang="de-DE" sz="1500" noProof="0" dirty="0" err="1" smtClean="0">
                <a:solidFill>
                  <a:srgbClr val="1F497D"/>
                </a:solidFill>
                <a:latin typeface="Times New Roman" pitchFamily="18" charset="0"/>
                <a:ea typeface="WenQuanYi Micro Hei"/>
                <a:cs typeface="WenQuanYi Micro Hei"/>
              </a:rPr>
              <a:t>Warnemünde</a:t>
            </a:r>
            <a:r>
              <a:rPr lang="en-US" altLang="de-DE" sz="1500" noProof="0" dirty="0" smtClean="0">
                <a:solidFill>
                  <a:srgbClr val="1F497D"/>
                </a:solidFill>
                <a:latin typeface="Times New Roman" pitchFamily="18" charset="0"/>
                <a:ea typeface="WenQuanYi Micro Hei"/>
                <a:cs typeface="WenQuanYi Micro Hei"/>
              </a:rPr>
              <a:t> Turbulence Days, </a:t>
            </a:r>
            <a:r>
              <a:rPr lang="en-US" altLang="de-DE" sz="1500" noProof="0" dirty="0" err="1" smtClean="0">
                <a:solidFill>
                  <a:srgbClr val="1F497D"/>
                </a:solidFill>
                <a:latin typeface="Times New Roman" pitchFamily="18" charset="0"/>
                <a:ea typeface="WenQuanYi Micro Hei"/>
                <a:cs typeface="WenQuanYi Micro Hei"/>
              </a:rPr>
              <a:t>Vilm</a:t>
            </a:r>
            <a:r>
              <a:rPr lang="en-US" altLang="de-DE" sz="1500" noProof="0" dirty="0" smtClean="0">
                <a:solidFill>
                  <a:srgbClr val="1F497D"/>
                </a:solidFill>
                <a:latin typeface="Times New Roman" pitchFamily="18" charset="0"/>
                <a:ea typeface="WenQuanYi Micro Hei"/>
                <a:cs typeface="WenQuanYi Micro Hei"/>
              </a:rPr>
              <a:t>, 30.08.-03.09.2015</a:t>
            </a:r>
            <a:endParaRPr lang="en-US" altLang="de-DE" sz="1500" noProof="0" dirty="0">
              <a:solidFill>
                <a:srgbClr val="1F497D"/>
              </a:solidFill>
              <a:latin typeface="Times New Roman" pitchFamily="18" charset="0"/>
              <a:ea typeface="WenQuanYi Micro Hei"/>
              <a:cs typeface="WenQuanYi Micro He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5763" y="1547813"/>
            <a:ext cx="9074150" cy="64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794" tIns="50397" rIns="100794" bIns="100794" anchor="t" anchorCtr="0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de-DE" altLang="de-DE" sz="2200" dirty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Urs </a:t>
            </a:r>
            <a:r>
              <a:rPr lang="de-DE" altLang="de-DE" sz="2200" dirty="0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Schaefer-Rolffs</a:t>
            </a:r>
          </a:p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de-DE" altLang="de-DE" sz="1600" dirty="0" err="1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Collaborators</a:t>
            </a:r>
            <a:r>
              <a:rPr lang="de-DE" altLang="de-DE" sz="1600" dirty="0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: Rahel </a:t>
            </a:r>
            <a:r>
              <a:rPr lang="de-DE" altLang="de-DE" sz="1600" dirty="0" err="1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Knöpfel</a:t>
            </a:r>
            <a:r>
              <a:rPr lang="de-DE" altLang="de-DE" sz="1600" dirty="0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 </a:t>
            </a:r>
            <a:r>
              <a:rPr lang="de-DE" altLang="de-DE" sz="1600" dirty="0" err="1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and</a:t>
            </a:r>
            <a:r>
              <a:rPr lang="de-DE" altLang="de-DE" sz="1600" dirty="0" smtClean="0">
                <a:solidFill>
                  <a:srgbClr val="1F497D"/>
                </a:solidFill>
                <a:latin typeface="Franklin Gothic Book" pitchFamily="34" charset="0"/>
                <a:ea typeface="WenQuanYi Micro Hei"/>
                <a:cs typeface="WenQuanYi Micro Hei"/>
              </a:rPr>
              <a:t> Erich Becker</a:t>
            </a:r>
            <a:endParaRPr lang="de-DE" altLang="de-DE" sz="1600" dirty="0">
              <a:solidFill>
                <a:srgbClr val="1F497D"/>
              </a:solidFill>
              <a:latin typeface="Franklin Gothic Book" pitchFamily="34" charset="0"/>
              <a:ea typeface="WenQuanYi Micro Hei"/>
              <a:cs typeface="WenQuanYi Micro Hei"/>
            </a:endParaRPr>
          </a:p>
        </p:txBody>
      </p:sp>
      <p:pic>
        <p:nvPicPr>
          <p:cNvPr id="5122" name="Picture 2" descr="C:\schaefer\Vorträge\Vortrag31 - ILWAO\CapeVer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36919" r="40085" b="23725"/>
          <a:stretch/>
        </p:blipFill>
        <p:spPr bwMode="auto">
          <a:xfrm>
            <a:off x="517350" y="2927890"/>
            <a:ext cx="4141462" cy="35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4332" y="6444132"/>
            <a:ext cx="9393093" cy="276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200" dirty="0" smtClean="0"/>
              <a:t>Cape Verde (http</a:t>
            </a:r>
            <a:r>
              <a:rPr lang="de-DE" sz="1200" dirty="0"/>
              <a:t>://</a:t>
            </a:r>
            <a:r>
              <a:rPr lang="de-DE" sz="1200" dirty="0" smtClean="0"/>
              <a:t>visibleearth.nasa.gov)</a:t>
            </a:r>
          </a:p>
          <a:p>
            <a:r>
              <a:rPr lang="de-DE" sz="1200" dirty="0" smtClean="0"/>
              <a:t>Horns </a:t>
            </a:r>
            <a:r>
              <a:rPr lang="de-DE" sz="1200" dirty="0" err="1" smtClean="0"/>
              <a:t>Rev</a:t>
            </a:r>
            <a:r>
              <a:rPr lang="de-DE" sz="1200" dirty="0" smtClean="0"/>
              <a:t>, </a:t>
            </a:r>
            <a:r>
              <a:rPr lang="de-DE" sz="1200" dirty="0" err="1" smtClean="0"/>
              <a:t>Denmark</a:t>
            </a:r>
            <a:r>
              <a:rPr lang="de-DE" sz="1200" dirty="0" smtClean="0"/>
              <a:t> (Christian </a:t>
            </a:r>
            <a:r>
              <a:rPr lang="de-DE" sz="1200" dirty="0" err="1" smtClean="0"/>
              <a:t>Steiness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3719124" y="6379166"/>
            <a:ext cx="550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672160" y="6383158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100km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http://www.windturbinesyndrome.com/wp-content/uploads/2011/11/cloud-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852448"/>
            <a:ext cx="50292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mit Pfeil 17"/>
          <p:cNvCxnSpPr/>
          <p:nvPr/>
        </p:nvCxnSpPr>
        <p:spPr>
          <a:xfrm>
            <a:off x="8952781" y="6300117"/>
            <a:ext cx="4032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848848" y="631115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100 m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23888" y="323453"/>
            <a:ext cx="655272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789828" y="539589"/>
                <a:ext cx="7420845" cy="647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00794" tIns="50397" rIns="100794" bIns="100794" anchor="t" anchorCtr="0"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Times New Roman" pitchFamily="18" charset="0"/>
                  <a:buNone/>
                </a:pPr>
                <a:r>
                  <a:rPr lang="de-DE" altLang="de-DE" sz="3600" dirty="0" smtClean="0">
                    <a:solidFill>
                      <a:srgbClr val="1F497D"/>
                    </a:solidFill>
                    <a:latin typeface="Franklin Gothic Book" pitchFamily="34" charset="0"/>
                    <a:ea typeface="WenQuanYi Micro Hei"/>
                    <a:cs typeface="WenQuanYi Micro Hei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3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de-DE" sz="36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de-DE" altLang="de-DE" sz="3600" i="1" dirty="0" smtClean="0">
                  <a:solidFill>
                    <a:srgbClr val="C00000"/>
                  </a:solidFill>
                  <a:latin typeface="Franklin Gothic Book" pitchFamily="34" charset="0"/>
                  <a:ea typeface="WenQuanYi Micro Hei"/>
                  <a:cs typeface="WenQuanYi Micro Hei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828" y="539589"/>
                <a:ext cx="7420845" cy="647848"/>
              </a:xfrm>
              <a:prstGeom prst="rect">
                <a:avLst/>
              </a:prstGeom>
              <a:blipFill rotWithShape="1">
                <a:blip r:embed="rId5"/>
                <a:stretch>
                  <a:fillRect t="-14151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erade Verbindung 72"/>
          <p:cNvCxnSpPr/>
          <p:nvPr/>
        </p:nvCxnSpPr>
        <p:spPr>
          <a:xfrm>
            <a:off x="8102556" y="2305642"/>
            <a:ext cx="0" cy="3339851"/>
          </a:xfrm>
          <a:prstGeom prst="line">
            <a:avLst/>
          </a:prstGeom>
          <a:ln w="38100">
            <a:solidFill>
              <a:srgbClr val="4E1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C:\Vorträge\Vortrag11 - DPG Bonn\USR-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4" y="2810798"/>
            <a:ext cx="34131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53"/>
          <p:cNvSpPr>
            <a:spLocks noChangeArrowheads="1"/>
          </p:cNvSpPr>
          <p:nvPr/>
        </p:nvSpPr>
        <p:spPr bwMode="auto">
          <a:xfrm>
            <a:off x="1121494" y="3723610"/>
            <a:ext cx="3126730" cy="140865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300">
              <a:latin typeface="Times New Roman" pitchFamily="18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5790878" y="2623076"/>
            <a:ext cx="0" cy="876300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krümmte Verbindung 28"/>
          <p:cNvCxnSpPr/>
          <p:nvPr/>
        </p:nvCxnSpPr>
        <p:spPr bwMode="auto">
          <a:xfrm flipV="1">
            <a:off x="6187753" y="2875488"/>
            <a:ext cx="744537" cy="58737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>
            <a:off x="6932290" y="2875488"/>
            <a:ext cx="13430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 bwMode="auto">
          <a:xfrm>
            <a:off x="5755953" y="3462863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 bwMode="auto">
          <a:xfrm>
            <a:off x="6246490" y="3413651"/>
            <a:ext cx="0" cy="96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 bwMode="auto">
          <a:xfrm>
            <a:off x="6886253" y="3413651"/>
            <a:ext cx="0" cy="96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 bwMode="auto">
          <a:xfrm>
            <a:off x="5790878" y="4653488"/>
            <a:ext cx="0" cy="874713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krümmte Verbindung 46"/>
          <p:cNvCxnSpPr/>
          <p:nvPr/>
        </p:nvCxnSpPr>
        <p:spPr bwMode="auto">
          <a:xfrm flipV="1">
            <a:off x="6187753" y="4905901"/>
            <a:ext cx="744537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 bwMode="auto">
          <a:xfrm>
            <a:off x="6932290" y="4905901"/>
            <a:ext cx="38576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krümmte Verbindung 48"/>
          <p:cNvCxnSpPr/>
          <p:nvPr/>
        </p:nvCxnSpPr>
        <p:spPr bwMode="auto">
          <a:xfrm>
            <a:off x="7318053" y="4905901"/>
            <a:ext cx="766762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 bwMode="auto">
          <a:xfrm>
            <a:off x="5755953" y="5493276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 bwMode="auto">
          <a:xfrm>
            <a:off x="6246490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 bwMode="auto">
          <a:xfrm>
            <a:off x="6886253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 bwMode="auto">
          <a:xfrm>
            <a:off x="7397428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 bwMode="auto">
          <a:xfrm>
            <a:off x="8035603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0" name="Textfeld 129"/>
          <p:cNvSpPr txBox="1">
            <a:spLocks noChangeArrowheads="1"/>
          </p:cNvSpPr>
          <p:nvPr/>
        </p:nvSpPr>
        <p:spPr bwMode="auto">
          <a:xfrm>
            <a:off x="6151282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421" name="Textfeld 130"/>
          <p:cNvSpPr txBox="1">
            <a:spLocks noChangeArrowheads="1"/>
          </p:cNvSpPr>
          <p:nvPr/>
        </p:nvSpPr>
        <p:spPr bwMode="auto">
          <a:xfrm>
            <a:off x="6790947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22" name="Textfeld 131"/>
          <p:cNvSpPr txBox="1">
            <a:spLocks noChangeArrowheads="1"/>
          </p:cNvSpPr>
          <p:nvPr/>
        </p:nvSpPr>
        <p:spPr bwMode="auto">
          <a:xfrm>
            <a:off x="7303564" y="5492747"/>
            <a:ext cx="209374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23" name="Textfeld 132"/>
          <p:cNvSpPr txBox="1">
            <a:spLocks noChangeArrowheads="1"/>
          </p:cNvSpPr>
          <p:nvPr/>
        </p:nvSpPr>
        <p:spPr bwMode="auto">
          <a:xfrm>
            <a:off x="7943228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59" name="Gerade Verbindung 58"/>
          <p:cNvCxnSpPr/>
          <p:nvPr/>
        </p:nvCxnSpPr>
        <p:spPr bwMode="auto">
          <a:xfrm>
            <a:off x="5736903" y="2875488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 bwMode="auto">
          <a:xfrm>
            <a:off x="5736903" y="4905901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 bwMode="auto">
          <a:xfrm>
            <a:off x="5794053" y="3596213"/>
            <a:ext cx="0" cy="874713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 bwMode="auto">
          <a:xfrm flipH="1">
            <a:off x="8110215" y="3847038"/>
            <a:ext cx="1651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 bwMode="auto">
          <a:xfrm rot="10800000" flipV="1">
            <a:off x="7343453" y="3847038"/>
            <a:ext cx="766762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 bwMode="auto">
          <a:xfrm>
            <a:off x="5759128" y="4434413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 bwMode="auto">
          <a:xfrm>
            <a:off x="6249665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 bwMode="auto">
          <a:xfrm>
            <a:off x="6889428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 bwMode="auto">
          <a:xfrm>
            <a:off x="7400603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 bwMode="auto">
          <a:xfrm>
            <a:off x="8038778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 bwMode="auto">
          <a:xfrm>
            <a:off x="5740078" y="3847038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227013"/>
            <a:ext cx="1979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eck 70"/>
              <p:cNvSpPr/>
              <p:nvPr/>
            </p:nvSpPr>
            <p:spPr>
              <a:xfrm>
                <a:off x="666385" y="6300117"/>
                <a:ext cx="891043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Dynamic </a:t>
                </a:r>
                <a:r>
                  <a:rPr lang="en-US" sz="1400" dirty="0" err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Smagorinksy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Model </a:t>
                </a:r>
                <a:r>
                  <a:rPr lang="en-US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(DSM):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Spectra with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slope for the first time without hyperdiffusion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r>
                  <a:rPr lang="en-US" sz="1200" dirty="0" smtClean="0">
                    <a:cs typeface="Arial" panose="020B0604020202020204" pitchFamily="34" charset="0"/>
                  </a:rPr>
                  <a:t>Schaefer-Rolffs and Becker, 2013)</a:t>
                </a:r>
              </a:p>
            </p:txBody>
          </p:sp>
        </mc:Choice>
        <mc:Fallback xmlns="">
          <p:sp>
            <p:nvSpPr>
              <p:cNvPr id="71" name="Rechteck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85" y="6300117"/>
                <a:ext cx="8910431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68" t="-58025" b="-5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Modeling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55" name="Rechteck 53"/>
          <p:cNvSpPr>
            <a:spLocks noChangeArrowheads="1"/>
          </p:cNvSpPr>
          <p:nvPr/>
        </p:nvSpPr>
        <p:spPr bwMode="auto">
          <a:xfrm>
            <a:off x="1121494" y="4463782"/>
            <a:ext cx="3126730" cy="668486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300">
              <a:latin typeface="Times New Roman" pitchFamily="18" charset="0"/>
            </a:endParaRPr>
          </a:p>
        </p:txBody>
      </p:sp>
      <p:sp>
        <p:nvSpPr>
          <p:cNvPr id="56" name="Rechteck 53"/>
          <p:cNvSpPr>
            <a:spLocks noChangeArrowheads="1"/>
          </p:cNvSpPr>
          <p:nvPr/>
        </p:nvSpPr>
        <p:spPr bwMode="auto">
          <a:xfrm>
            <a:off x="1121494" y="3723611"/>
            <a:ext cx="3126730" cy="740171"/>
          </a:xfrm>
          <a:prstGeom prst="rect">
            <a:avLst/>
          </a:prstGeom>
          <a:noFill/>
          <a:ln w="508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300">
              <a:latin typeface="Times New Roman" pitchFamily="18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672482" y="4608045"/>
            <a:ext cx="2880320" cy="13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34" name="Textfeld 129"/>
          <p:cNvSpPr txBox="1">
            <a:spLocks noChangeArrowheads="1"/>
          </p:cNvSpPr>
          <p:nvPr/>
        </p:nvSpPr>
        <p:spPr bwMode="auto">
          <a:xfrm>
            <a:off x="6154978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de-DE" sz="23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5" name="Textfeld 130"/>
          <p:cNvSpPr txBox="1">
            <a:spLocks noChangeArrowheads="1"/>
          </p:cNvSpPr>
          <p:nvPr/>
        </p:nvSpPr>
        <p:spPr bwMode="auto">
          <a:xfrm>
            <a:off x="6794642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36" name="Textfeld 131"/>
          <p:cNvSpPr txBox="1">
            <a:spLocks noChangeArrowheads="1"/>
          </p:cNvSpPr>
          <p:nvPr/>
        </p:nvSpPr>
        <p:spPr bwMode="auto">
          <a:xfrm>
            <a:off x="7307259" y="4434221"/>
            <a:ext cx="209374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37" name="Textfeld 132"/>
          <p:cNvSpPr txBox="1">
            <a:spLocks noChangeArrowheads="1"/>
          </p:cNvSpPr>
          <p:nvPr/>
        </p:nvSpPr>
        <p:spPr bwMode="auto">
          <a:xfrm>
            <a:off x="7946924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" name="Rechteck 2"/>
          <p:cNvSpPr/>
          <p:nvPr/>
        </p:nvSpPr>
        <p:spPr>
          <a:xfrm>
            <a:off x="5544368" y="3587666"/>
            <a:ext cx="2880320" cy="134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09" name="Textfeld 116"/>
          <p:cNvSpPr txBox="1">
            <a:spLocks noChangeArrowheads="1"/>
          </p:cNvSpPr>
          <p:nvPr/>
        </p:nvSpPr>
        <p:spPr bwMode="auto">
          <a:xfrm>
            <a:off x="6151282" y="3466754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de-DE" sz="23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0" name="Textfeld 117"/>
          <p:cNvSpPr txBox="1">
            <a:spLocks noChangeArrowheads="1"/>
          </p:cNvSpPr>
          <p:nvPr/>
        </p:nvSpPr>
        <p:spPr bwMode="auto">
          <a:xfrm>
            <a:off x="6790947" y="3466754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992671" y="5132268"/>
            <a:ext cx="3384376" cy="0"/>
          </a:xfrm>
          <a:prstGeom prst="line">
            <a:avLst/>
          </a:prstGeom>
          <a:ln w="63500">
            <a:solidFill>
              <a:srgbClr val="4E1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9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  <p:bldP spid="55" grpId="1" animBg="1"/>
      <p:bldP spid="56" grpId="0" animBg="1"/>
      <p:bldP spid="6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996836" y="2483693"/>
            <a:ext cx="5853436" cy="4218896"/>
            <a:chOff x="31480678" y="5358177"/>
            <a:chExt cx="11819930" cy="4654200"/>
          </a:xfrm>
        </p:grpSpPr>
        <p:sp>
          <p:nvSpPr>
            <p:cNvPr id="5" name="Textfeld 4"/>
            <p:cNvSpPr txBox="1"/>
            <p:nvPr/>
          </p:nvSpPr>
          <p:spPr>
            <a:xfrm>
              <a:off x="36404694" y="9638891"/>
              <a:ext cx="1970974" cy="37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latitude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30655810" y="7219146"/>
              <a:ext cx="2333383" cy="6836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pressure (mbar)</a:t>
              </a:r>
              <a:endParaRPr lang="en-US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094561" y="5358177"/>
              <a:ext cx="10591240" cy="339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Times New Roman" panose="02020603050405020304" pitchFamily="18" charset="0"/>
                </a:rPr>
                <a:t>Horizontal dynamical mixing length (km) and zonal wind (m/s)</a:t>
              </a:r>
              <a:endParaRPr lang="en-US" sz="14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Picture 8" descr="C:\schaefer\Vorträge\Vortrag34Poster - Evaluierung\test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" t="1768" r="-1" b="2262"/>
            <a:stretch/>
          </p:blipFill>
          <p:spPr bwMode="auto">
            <a:xfrm>
              <a:off x="31949409" y="5638098"/>
              <a:ext cx="11351199" cy="403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hteck 8"/>
          <p:cNvSpPr/>
          <p:nvPr/>
        </p:nvSpPr>
        <p:spPr>
          <a:xfrm>
            <a:off x="647824" y="6732165"/>
            <a:ext cx="891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anose="020B0604020202020204" pitchFamily="34" charset="0"/>
              </a:rPr>
              <a:t>Solution: </a:t>
            </a:r>
            <a:r>
              <a:rPr lang="en-US" sz="1400" b="1" dirty="0" smtClean="0">
                <a:cs typeface="Arial" panose="020B0604020202020204" pitchFamily="34" charset="0"/>
              </a:rPr>
              <a:t>Generalized DSM </a:t>
            </a:r>
            <a:r>
              <a:rPr lang="en-US" sz="1400" dirty="0" smtClean="0">
                <a:cs typeface="Arial" panose="020B0604020202020204" pitchFamily="34" charset="0"/>
              </a:rPr>
              <a:t>with filtering at larger scales than the resolution scale </a:t>
            </a:r>
            <a:r>
              <a:rPr lang="en-US" sz="1200" dirty="0" smtClean="0">
                <a:cs typeface="Arial" panose="020B0604020202020204" pitchFamily="34" charset="0"/>
              </a:rPr>
              <a:t>(Schaefer-Rolffs and Becker, 2015)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Modeling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7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2689828" y="2683155"/>
            <a:ext cx="5982508" cy="4406886"/>
            <a:chOff x="21077738" y="26106689"/>
            <a:chExt cx="8929115" cy="657744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1077738" y="26106689"/>
              <a:ext cx="8929115" cy="6164005"/>
              <a:chOff x="11362202" y="22481271"/>
              <a:chExt cx="12080569" cy="4556005"/>
            </a:xfrm>
          </p:grpSpPr>
          <p:pic>
            <p:nvPicPr>
              <p:cNvPr id="9" name="Picture 2" descr="C:\schaefer\Vorträge\Vortrag34Poster - Evaluierung\SpektrumEv.gif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89"/>
              <a:stretch/>
            </p:blipFill>
            <p:spPr bwMode="auto">
              <a:xfrm>
                <a:off x="11362202" y="22481271"/>
                <a:ext cx="12080569" cy="4556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uppieren 9"/>
              <p:cNvGrpSpPr/>
              <p:nvPr/>
            </p:nvGrpSpPr>
            <p:grpSpPr>
              <a:xfrm>
                <a:off x="12304330" y="25686726"/>
                <a:ext cx="6002997" cy="962471"/>
                <a:chOff x="12696867" y="25672139"/>
                <a:chExt cx="6002997" cy="962471"/>
              </a:xfrm>
            </p:grpSpPr>
            <p:cxnSp>
              <p:nvCxnSpPr>
                <p:cNvPr id="11" name="Gerade Verbindung 10"/>
                <p:cNvCxnSpPr/>
                <p:nvPr/>
              </p:nvCxnSpPr>
              <p:spPr>
                <a:xfrm>
                  <a:off x="12696867" y="26185879"/>
                  <a:ext cx="507362" cy="0"/>
                </a:xfrm>
                <a:prstGeom prst="line">
                  <a:avLst/>
                </a:prstGeom>
                <a:ln w="412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11"/>
                <p:cNvCxnSpPr/>
                <p:nvPr/>
              </p:nvCxnSpPr>
              <p:spPr>
                <a:xfrm>
                  <a:off x="12696867" y="26495132"/>
                  <a:ext cx="507362" cy="0"/>
                </a:xfrm>
                <a:prstGeom prst="line">
                  <a:avLst/>
                </a:prstGeom>
                <a:ln w="4127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feld 12"/>
                <p:cNvSpPr txBox="1"/>
                <p:nvPr/>
              </p:nvSpPr>
              <p:spPr>
                <a:xfrm>
                  <a:off x="13214627" y="25985823"/>
                  <a:ext cx="5485237" cy="339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HML dynamically, VML constant</a:t>
                  </a:r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13206459" y="26295077"/>
                  <a:ext cx="4647898" cy="339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HML and VML dynamically</a:t>
                  </a:r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" name="Gerade Verbindung 14"/>
                <p:cNvCxnSpPr/>
                <p:nvPr/>
              </p:nvCxnSpPr>
              <p:spPr>
                <a:xfrm>
                  <a:off x="12712633" y="25872193"/>
                  <a:ext cx="491597" cy="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feld 15"/>
                <p:cNvSpPr txBox="1"/>
                <p:nvPr/>
              </p:nvSpPr>
              <p:spPr>
                <a:xfrm>
                  <a:off x="13214627" y="25672139"/>
                  <a:ext cx="4123510" cy="339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HML and VML </a:t>
                  </a:r>
                  <a:r>
                    <a:rPr lang="en-US" sz="1400" dirty="0"/>
                    <a:t>c</a:t>
                  </a:r>
                  <a:r>
                    <a:rPr lang="en-US" sz="1400" dirty="0" smtClean="0"/>
                    <a:t>onstant</a:t>
                  </a:r>
                  <a:endParaRPr lang="en-US" sz="1400" dirty="0"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Textfeld 5"/>
            <p:cNvSpPr txBox="1"/>
            <p:nvPr/>
          </p:nvSpPr>
          <p:spPr>
            <a:xfrm>
              <a:off x="23960229" y="32270699"/>
              <a:ext cx="2771447" cy="413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horizontal wavenumber</a:t>
              </a:r>
              <a:endParaRPr lang="en-US" sz="1200" dirty="0"/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Modeling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6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19833" y="2422625"/>
                <a:ext cx="6336704" cy="3416320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Scale Invariance Criterion for fast check of consistence</a:t>
                </a:r>
              </a:p>
              <a:p>
                <a:pPr marL="1028700" lvl="1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Each term of equation can be checked separately</a:t>
                </a:r>
              </a:p>
              <a:p>
                <a:pPr marL="1028700" lvl="1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</a:rPr>
                  <a:t>Constraints for new parametrizations</a:t>
                </a:r>
              </a:p>
              <a:p>
                <a:pPr lvl="1">
                  <a:lnSpc>
                    <a:spcPct val="150000"/>
                  </a:lnSpc>
                </a:pPr>
                <a:endParaRPr lang="en-US" sz="1600" dirty="0">
                  <a:solidFill>
                    <a:srgbClr val="000000"/>
                  </a:solidFill>
                  <a:latin typeface="Calibri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Generalized Dynamic Smagorinsky Model with test filter independent from resolution scale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60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Energy spectra with transition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 slope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3" y="2422625"/>
                <a:ext cx="6336704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88" b="-142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Conclusions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360431" y="2474401"/>
                <a:ext cx="30534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431" y="2474401"/>
                <a:ext cx="305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7046569" y="3315719"/>
            <a:ext cx="2748116" cy="1736727"/>
            <a:chOff x="4301030" y="4055695"/>
            <a:chExt cx="2748116" cy="1736727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301030" y="4055695"/>
              <a:ext cx="2748116" cy="1736727"/>
              <a:chOff x="691666" y="612106"/>
              <a:chExt cx="8344830" cy="5719172"/>
            </a:xfrm>
          </p:grpSpPr>
          <p:cxnSp>
            <p:nvCxnSpPr>
              <p:cNvPr id="9" name="Gerade Verbindung 8"/>
              <p:cNvCxnSpPr/>
              <p:nvPr/>
            </p:nvCxnSpPr>
            <p:spPr>
              <a:xfrm>
                <a:off x="763674" y="620688"/>
                <a:ext cx="0" cy="568863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 flipH="1">
                <a:off x="691666" y="6217804"/>
                <a:ext cx="8344830" cy="1950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1692932" y="6143453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2635882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3546503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4508090" y="6134871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5444194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6380298" y="6165411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1051706" y="764703"/>
                <a:ext cx="1296144" cy="134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>
                <a:off x="1521219" y="1511325"/>
                <a:ext cx="7227245" cy="418445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ihandform 27"/>
              <p:cNvSpPr/>
              <p:nvPr/>
            </p:nvSpPr>
            <p:spPr>
              <a:xfrm>
                <a:off x="766587" y="864088"/>
                <a:ext cx="7727935" cy="5331614"/>
              </a:xfrm>
              <a:custGeom>
                <a:avLst/>
                <a:gdLst>
                  <a:gd name="connsiteX0" fmla="*/ 0 w 3734512"/>
                  <a:gd name="connsiteY0" fmla="*/ 222248 h 5170263"/>
                  <a:gd name="connsiteX1" fmla="*/ 239283 w 3734512"/>
                  <a:gd name="connsiteY1" fmla="*/ 162427 h 5170263"/>
                  <a:gd name="connsiteX2" fmla="*/ 1256232 w 3734512"/>
                  <a:gd name="connsiteY2" fmla="*/ 2042502 h 5170263"/>
                  <a:gd name="connsiteX3" fmla="*/ 3734512 w 3734512"/>
                  <a:gd name="connsiteY3" fmla="*/ 5170263 h 5170263"/>
                  <a:gd name="connsiteX0" fmla="*/ 0 w 3734512"/>
                  <a:gd name="connsiteY0" fmla="*/ 97746 h 5045761"/>
                  <a:gd name="connsiteX1" fmla="*/ 410198 w 3734512"/>
                  <a:gd name="connsiteY1" fmla="*/ 294298 h 5045761"/>
                  <a:gd name="connsiteX2" fmla="*/ 1256232 w 3734512"/>
                  <a:gd name="connsiteY2" fmla="*/ 1918000 h 5045761"/>
                  <a:gd name="connsiteX3" fmla="*/ 3734512 w 3734512"/>
                  <a:gd name="connsiteY3" fmla="*/ 5045761 h 5045761"/>
                  <a:gd name="connsiteX0" fmla="*/ 0 w 3734512"/>
                  <a:gd name="connsiteY0" fmla="*/ 78871 h 5026886"/>
                  <a:gd name="connsiteX1" fmla="*/ 410198 w 3734512"/>
                  <a:gd name="connsiteY1" fmla="*/ 275423 h 5026886"/>
                  <a:gd name="connsiteX2" fmla="*/ 1256232 w 3734512"/>
                  <a:gd name="connsiteY2" fmla="*/ 1899125 h 5026886"/>
                  <a:gd name="connsiteX3" fmla="*/ 3734512 w 3734512"/>
                  <a:gd name="connsiteY3" fmla="*/ 5026886 h 5026886"/>
                  <a:gd name="connsiteX0" fmla="*/ 0 w 3734512"/>
                  <a:gd name="connsiteY0" fmla="*/ 56298 h 5004313"/>
                  <a:gd name="connsiteX1" fmla="*/ 410198 w 3734512"/>
                  <a:gd name="connsiteY1" fmla="*/ 252850 h 5004313"/>
                  <a:gd name="connsiteX2" fmla="*/ 1256232 w 3734512"/>
                  <a:gd name="connsiteY2" fmla="*/ 1876552 h 5004313"/>
                  <a:gd name="connsiteX3" fmla="*/ 3734512 w 3734512"/>
                  <a:gd name="connsiteY3" fmla="*/ 5004313 h 5004313"/>
                  <a:gd name="connsiteX0" fmla="*/ 0 w 3734512"/>
                  <a:gd name="connsiteY0" fmla="*/ 53646 h 5001661"/>
                  <a:gd name="connsiteX1" fmla="*/ 495656 w 3734512"/>
                  <a:gd name="connsiteY1" fmla="*/ 258744 h 5001661"/>
                  <a:gd name="connsiteX2" fmla="*/ 1256232 w 3734512"/>
                  <a:gd name="connsiteY2" fmla="*/ 1873900 h 5001661"/>
                  <a:gd name="connsiteX3" fmla="*/ 3734512 w 3734512"/>
                  <a:gd name="connsiteY3" fmla="*/ 5001661 h 5001661"/>
                  <a:gd name="connsiteX0" fmla="*/ 0 w 3734512"/>
                  <a:gd name="connsiteY0" fmla="*/ 65338 h 5013353"/>
                  <a:gd name="connsiteX1" fmla="*/ 495656 w 3734512"/>
                  <a:gd name="connsiteY1" fmla="*/ 270436 h 5013353"/>
                  <a:gd name="connsiteX2" fmla="*/ 1256232 w 3734512"/>
                  <a:gd name="connsiteY2" fmla="*/ 1885592 h 5013353"/>
                  <a:gd name="connsiteX3" fmla="*/ 3734512 w 3734512"/>
                  <a:gd name="connsiteY3" fmla="*/ 5013353 h 5013353"/>
                  <a:gd name="connsiteX0" fmla="*/ 0 w 3734512"/>
                  <a:gd name="connsiteY0" fmla="*/ 56975 h 5004990"/>
                  <a:gd name="connsiteX1" fmla="*/ 495656 w 3734512"/>
                  <a:gd name="connsiteY1" fmla="*/ 262073 h 5004990"/>
                  <a:gd name="connsiteX2" fmla="*/ 1264778 w 3734512"/>
                  <a:gd name="connsiteY2" fmla="*/ 1954141 h 5004990"/>
                  <a:gd name="connsiteX3" fmla="*/ 3734512 w 3734512"/>
                  <a:gd name="connsiteY3" fmla="*/ 5004990 h 5004990"/>
                  <a:gd name="connsiteX0" fmla="*/ 0 w 3734512"/>
                  <a:gd name="connsiteY0" fmla="*/ 56975 h 5004990"/>
                  <a:gd name="connsiteX1" fmla="*/ 495656 w 3734512"/>
                  <a:gd name="connsiteY1" fmla="*/ 262073 h 5004990"/>
                  <a:gd name="connsiteX2" fmla="*/ 1264778 w 3734512"/>
                  <a:gd name="connsiteY2" fmla="*/ 1954141 h 5004990"/>
                  <a:gd name="connsiteX3" fmla="*/ 3734512 w 3734512"/>
                  <a:gd name="connsiteY3" fmla="*/ 5004990 h 5004990"/>
                  <a:gd name="connsiteX0" fmla="*/ 0 w 3734512"/>
                  <a:gd name="connsiteY0" fmla="*/ 66458 h 5014473"/>
                  <a:gd name="connsiteX1" fmla="*/ 495656 w 3734512"/>
                  <a:gd name="connsiteY1" fmla="*/ 271556 h 5014473"/>
                  <a:gd name="connsiteX2" fmla="*/ 1367328 w 3734512"/>
                  <a:gd name="connsiteY2" fmla="*/ 2165918 h 5014473"/>
                  <a:gd name="connsiteX3" fmla="*/ 3734512 w 3734512"/>
                  <a:gd name="connsiteY3" fmla="*/ 5014473 h 5014473"/>
                  <a:gd name="connsiteX0" fmla="*/ 0 w 3734512"/>
                  <a:gd name="connsiteY0" fmla="*/ 68133 h 5016148"/>
                  <a:gd name="connsiteX1" fmla="*/ 495656 w 3734512"/>
                  <a:gd name="connsiteY1" fmla="*/ 273231 h 5016148"/>
                  <a:gd name="connsiteX2" fmla="*/ 1401511 w 3734512"/>
                  <a:gd name="connsiteY2" fmla="*/ 2201309 h 5016148"/>
                  <a:gd name="connsiteX3" fmla="*/ 3734512 w 3734512"/>
                  <a:gd name="connsiteY3" fmla="*/ 5016148 h 5016148"/>
                  <a:gd name="connsiteX0" fmla="*/ 0 w 3908056"/>
                  <a:gd name="connsiteY0" fmla="*/ 68133 h 5234588"/>
                  <a:gd name="connsiteX1" fmla="*/ 495656 w 3908056"/>
                  <a:gd name="connsiteY1" fmla="*/ 273231 h 5234588"/>
                  <a:gd name="connsiteX2" fmla="*/ 1401511 w 3908056"/>
                  <a:gd name="connsiteY2" fmla="*/ 2201309 h 5234588"/>
                  <a:gd name="connsiteX3" fmla="*/ 3734512 w 3908056"/>
                  <a:gd name="connsiteY3" fmla="*/ 5016148 h 5234588"/>
                  <a:gd name="connsiteX4" fmla="*/ 3737048 w 3908056"/>
                  <a:gd name="connsiteY4" fmla="*/ 5049839 h 5234588"/>
                  <a:gd name="connsiteX0" fmla="*/ 0 w 6198237"/>
                  <a:gd name="connsiteY0" fmla="*/ 68133 h 8826003"/>
                  <a:gd name="connsiteX1" fmla="*/ 495656 w 6198237"/>
                  <a:gd name="connsiteY1" fmla="*/ 273231 h 8826003"/>
                  <a:gd name="connsiteX2" fmla="*/ 1401511 w 6198237"/>
                  <a:gd name="connsiteY2" fmla="*/ 2201309 h 8826003"/>
                  <a:gd name="connsiteX3" fmla="*/ 3734512 w 6198237"/>
                  <a:gd name="connsiteY3" fmla="*/ 5016148 h 8826003"/>
                  <a:gd name="connsiteX4" fmla="*/ 6198237 w 6198237"/>
                  <a:gd name="connsiteY4" fmla="*/ 8826003 h 8826003"/>
                  <a:gd name="connsiteX0" fmla="*/ 0 w 7036838"/>
                  <a:gd name="connsiteY0" fmla="*/ 68133 h 9140639"/>
                  <a:gd name="connsiteX1" fmla="*/ 495656 w 7036838"/>
                  <a:gd name="connsiteY1" fmla="*/ 273231 h 9140639"/>
                  <a:gd name="connsiteX2" fmla="*/ 1401511 w 7036838"/>
                  <a:gd name="connsiteY2" fmla="*/ 2201309 h 9140639"/>
                  <a:gd name="connsiteX3" fmla="*/ 6956277 w 7036838"/>
                  <a:gd name="connsiteY3" fmla="*/ 8960891 h 9140639"/>
                  <a:gd name="connsiteX4" fmla="*/ 6198237 w 7036838"/>
                  <a:gd name="connsiteY4" fmla="*/ 8826003 h 9140639"/>
                  <a:gd name="connsiteX0" fmla="*/ 0 w 7710843"/>
                  <a:gd name="connsiteY0" fmla="*/ 68133 h 11169249"/>
                  <a:gd name="connsiteX1" fmla="*/ 495656 w 7710843"/>
                  <a:gd name="connsiteY1" fmla="*/ 273231 h 11169249"/>
                  <a:gd name="connsiteX2" fmla="*/ 1401511 w 7710843"/>
                  <a:gd name="connsiteY2" fmla="*/ 2201309 h 11169249"/>
                  <a:gd name="connsiteX3" fmla="*/ 6956277 w 7710843"/>
                  <a:gd name="connsiteY3" fmla="*/ 8960891 h 11169249"/>
                  <a:gd name="connsiteX4" fmla="*/ 7710843 w 7710843"/>
                  <a:gd name="connsiteY4" fmla="*/ 11169249 h 11169249"/>
                  <a:gd name="connsiteX0" fmla="*/ 0 w 7710843"/>
                  <a:gd name="connsiteY0" fmla="*/ 68133 h 11169249"/>
                  <a:gd name="connsiteX1" fmla="*/ 495656 w 7710843"/>
                  <a:gd name="connsiteY1" fmla="*/ 273231 h 11169249"/>
                  <a:gd name="connsiteX2" fmla="*/ 1401511 w 7710843"/>
                  <a:gd name="connsiteY2" fmla="*/ 2201309 h 11169249"/>
                  <a:gd name="connsiteX3" fmla="*/ 6956277 w 7710843"/>
                  <a:gd name="connsiteY3" fmla="*/ 8960891 h 11169249"/>
                  <a:gd name="connsiteX4" fmla="*/ 7710843 w 7710843"/>
                  <a:gd name="connsiteY4" fmla="*/ 11169249 h 11169249"/>
                  <a:gd name="connsiteX0" fmla="*/ 0 w 7710843"/>
                  <a:gd name="connsiteY0" fmla="*/ 63994 h 11165110"/>
                  <a:gd name="connsiteX1" fmla="*/ 495656 w 7710843"/>
                  <a:gd name="connsiteY1" fmla="*/ 269092 h 11165110"/>
                  <a:gd name="connsiteX2" fmla="*/ 1444240 w 7710843"/>
                  <a:gd name="connsiteY2" fmla="*/ 2112881 h 11165110"/>
                  <a:gd name="connsiteX3" fmla="*/ 6956277 w 7710843"/>
                  <a:gd name="connsiteY3" fmla="*/ 8956752 h 11165110"/>
                  <a:gd name="connsiteX4" fmla="*/ 7710843 w 7710843"/>
                  <a:gd name="connsiteY4" fmla="*/ 11165110 h 11165110"/>
                  <a:gd name="connsiteX0" fmla="*/ 0 w 7710843"/>
                  <a:gd name="connsiteY0" fmla="*/ 63994 h 11165110"/>
                  <a:gd name="connsiteX1" fmla="*/ 495656 w 7710843"/>
                  <a:gd name="connsiteY1" fmla="*/ 269092 h 11165110"/>
                  <a:gd name="connsiteX2" fmla="*/ 1444240 w 7710843"/>
                  <a:gd name="connsiteY2" fmla="*/ 2112881 h 11165110"/>
                  <a:gd name="connsiteX3" fmla="*/ 6956277 w 7710843"/>
                  <a:gd name="connsiteY3" fmla="*/ 8956752 h 11165110"/>
                  <a:gd name="connsiteX4" fmla="*/ 7710843 w 7710843"/>
                  <a:gd name="connsiteY4" fmla="*/ 11165110 h 11165110"/>
                  <a:gd name="connsiteX0" fmla="*/ 0 w 7710843"/>
                  <a:gd name="connsiteY0" fmla="*/ 65629 h 11166745"/>
                  <a:gd name="connsiteX1" fmla="*/ 495656 w 7710843"/>
                  <a:gd name="connsiteY1" fmla="*/ 270727 h 11166745"/>
                  <a:gd name="connsiteX2" fmla="*/ 1392965 w 7710843"/>
                  <a:gd name="connsiteY2" fmla="*/ 2148233 h 11166745"/>
                  <a:gd name="connsiteX3" fmla="*/ 6956277 w 7710843"/>
                  <a:gd name="connsiteY3" fmla="*/ 8958387 h 11166745"/>
                  <a:gd name="connsiteX4" fmla="*/ 7710843 w 7710843"/>
                  <a:gd name="connsiteY4" fmla="*/ 11166745 h 11166745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6956277 w 7710843"/>
                  <a:gd name="connsiteY3" fmla="*/ 8958389 h 11166747"/>
                  <a:gd name="connsiteX4" fmla="*/ 7710843 w 7710843"/>
                  <a:gd name="connsiteY4" fmla="*/ 11166747 h 11166747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1378407 w 7710843"/>
                  <a:gd name="connsiteY3" fmla="*/ 2164642 h 11166747"/>
                  <a:gd name="connsiteX4" fmla="*/ 6956277 w 7710843"/>
                  <a:gd name="connsiteY4" fmla="*/ 8958389 h 11166747"/>
                  <a:gd name="connsiteX5" fmla="*/ 7710843 w 7710843"/>
                  <a:gd name="connsiteY5" fmla="*/ 11166747 h 11166747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1942429 w 7710843"/>
                  <a:gd name="connsiteY3" fmla="*/ 3412123 h 11166747"/>
                  <a:gd name="connsiteX4" fmla="*/ 6956277 w 7710843"/>
                  <a:gd name="connsiteY4" fmla="*/ 8958389 h 11166747"/>
                  <a:gd name="connsiteX5" fmla="*/ 7710843 w 7710843"/>
                  <a:gd name="connsiteY5" fmla="*/ 11166747 h 11166747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942429 w 7710843"/>
                  <a:gd name="connsiteY3" fmla="*/ 3396385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27935"/>
                  <a:gd name="connsiteY0" fmla="*/ 49893 h 11235298"/>
                  <a:gd name="connsiteX1" fmla="*/ 495656 w 7727935"/>
                  <a:gd name="connsiteY1" fmla="*/ 254991 h 11235298"/>
                  <a:gd name="connsiteX2" fmla="*/ 1222050 w 7727935"/>
                  <a:gd name="connsiteY2" fmla="*/ 1778481 h 11235298"/>
                  <a:gd name="connsiteX3" fmla="*/ 1703147 w 7727935"/>
                  <a:gd name="connsiteY3" fmla="*/ 2502916 h 11235298"/>
                  <a:gd name="connsiteX4" fmla="*/ 6956277 w 7727935"/>
                  <a:gd name="connsiteY4" fmla="*/ 8942651 h 11235298"/>
                  <a:gd name="connsiteX5" fmla="*/ 7727935 w 7727935"/>
                  <a:gd name="connsiteY5" fmla="*/ 11235298 h 11235298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703147 w 7727935"/>
                  <a:gd name="connsiteY3" fmla="*/ 2493307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55493 h 11240898"/>
                  <a:gd name="connsiteX1" fmla="*/ 495656 w 7727935"/>
                  <a:gd name="connsiteY1" fmla="*/ 260591 h 11240898"/>
                  <a:gd name="connsiteX2" fmla="*/ 1093863 w 7727935"/>
                  <a:gd name="connsiteY2" fmla="*/ 1514357 h 11240898"/>
                  <a:gd name="connsiteX3" fmla="*/ 1626235 w 7727935"/>
                  <a:gd name="connsiteY3" fmla="*/ 2407368 h 11240898"/>
                  <a:gd name="connsiteX4" fmla="*/ 6956277 w 7727935"/>
                  <a:gd name="connsiteY4" fmla="*/ 8948251 h 11240898"/>
                  <a:gd name="connsiteX5" fmla="*/ 7727935 w 7727935"/>
                  <a:gd name="connsiteY5" fmla="*/ 11240898 h 11240898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76772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2482 h 11227887"/>
                  <a:gd name="connsiteX1" fmla="*/ 495656 w 7727935"/>
                  <a:gd name="connsiteY1" fmla="*/ 247580 h 11227887"/>
                  <a:gd name="connsiteX2" fmla="*/ 1102409 w 7727935"/>
                  <a:gd name="connsiteY2" fmla="*/ 1568777 h 11227887"/>
                  <a:gd name="connsiteX3" fmla="*/ 1626235 w 7727935"/>
                  <a:gd name="connsiteY3" fmla="*/ 2394357 h 11227887"/>
                  <a:gd name="connsiteX4" fmla="*/ 6956277 w 7727935"/>
                  <a:gd name="connsiteY4" fmla="*/ 8935240 h 11227887"/>
                  <a:gd name="connsiteX5" fmla="*/ 7727935 w 7727935"/>
                  <a:gd name="connsiteY5" fmla="*/ 11227887 h 11227887"/>
                  <a:gd name="connsiteX0" fmla="*/ 0 w 7727935"/>
                  <a:gd name="connsiteY0" fmla="*/ 58482 h 11243887"/>
                  <a:gd name="connsiteX1" fmla="*/ 495656 w 7727935"/>
                  <a:gd name="connsiteY1" fmla="*/ 263580 h 11243887"/>
                  <a:gd name="connsiteX2" fmla="*/ 1102409 w 7727935"/>
                  <a:gd name="connsiteY2" fmla="*/ 1584777 h 11243887"/>
                  <a:gd name="connsiteX3" fmla="*/ 1626235 w 7727935"/>
                  <a:gd name="connsiteY3" fmla="*/ 2410357 h 11243887"/>
                  <a:gd name="connsiteX4" fmla="*/ 6956277 w 7727935"/>
                  <a:gd name="connsiteY4" fmla="*/ 8951240 h 11243887"/>
                  <a:gd name="connsiteX5" fmla="*/ 7727935 w 7727935"/>
                  <a:gd name="connsiteY5" fmla="*/ 11243887 h 1124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7935" h="11243887">
                    <a:moveTo>
                      <a:pt x="0" y="58482"/>
                    </a:moveTo>
                    <a:cubicBezTo>
                      <a:pt x="194417" y="-29114"/>
                      <a:pt x="311921" y="-58234"/>
                      <a:pt x="495656" y="263580"/>
                    </a:cubicBezTo>
                    <a:cubicBezTo>
                      <a:pt x="679391" y="585394"/>
                      <a:pt x="913979" y="1226981"/>
                      <a:pt x="1102409" y="1584777"/>
                    </a:cubicBezTo>
                    <a:cubicBezTo>
                      <a:pt x="1290839" y="1942573"/>
                      <a:pt x="1194673" y="1899073"/>
                      <a:pt x="1626235" y="2410357"/>
                    </a:cubicBezTo>
                    <a:cubicBezTo>
                      <a:pt x="2109072" y="3073363"/>
                      <a:pt x="5900871" y="7552037"/>
                      <a:pt x="6956277" y="8951240"/>
                    </a:cubicBezTo>
                    <a:cubicBezTo>
                      <a:pt x="7601907" y="10117168"/>
                      <a:pt x="7727407" y="11236868"/>
                      <a:pt x="7727935" y="1124388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7316402" y="6148860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8252506" y="6154378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>
                <a:off x="1259632" y="61210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2098090" y="61210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7740352" y="635237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5796136" y="64264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Gerade Verbindung 43"/>
            <p:cNvCxnSpPr/>
            <p:nvPr/>
          </p:nvCxnSpPr>
          <p:spPr>
            <a:xfrm>
              <a:off x="5860731" y="4092286"/>
              <a:ext cx="0" cy="1669926"/>
            </a:xfrm>
            <a:prstGeom prst="line">
              <a:avLst/>
            </a:prstGeom>
            <a:ln w="38100">
              <a:solidFill>
                <a:srgbClr val="4E1F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5238083" y="4097146"/>
              <a:ext cx="0" cy="16750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ieren 45"/>
            <p:cNvGrpSpPr/>
            <p:nvPr/>
          </p:nvGrpSpPr>
          <p:grpSpPr>
            <a:xfrm>
              <a:off x="4849314" y="4381983"/>
              <a:ext cx="594199" cy="388627"/>
              <a:chOff x="24748660" y="13927242"/>
              <a:chExt cx="1756150" cy="1279778"/>
            </a:xfrm>
          </p:grpSpPr>
          <p:sp>
            <p:nvSpPr>
              <p:cNvPr id="47" name="Freihandform 46"/>
              <p:cNvSpPr/>
              <p:nvPr/>
            </p:nvSpPr>
            <p:spPr>
              <a:xfrm>
                <a:off x="24748660" y="13927242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ihandform 47"/>
              <p:cNvSpPr>
                <a:spLocks noChangeAspect="1"/>
              </p:cNvSpPr>
              <p:nvPr/>
            </p:nvSpPr>
            <p:spPr>
              <a:xfrm>
                <a:off x="25716993" y="14547283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FFC000"/>
                </a:solidFill>
                <a:headEnd type="stealt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5337482" y="4644827"/>
              <a:ext cx="594199" cy="388628"/>
              <a:chOff x="25169867" y="14257110"/>
              <a:chExt cx="1756150" cy="1279779"/>
            </a:xfrm>
          </p:grpSpPr>
          <p:sp>
            <p:nvSpPr>
              <p:cNvPr id="50" name="Freihandform 49"/>
              <p:cNvSpPr/>
              <p:nvPr/>
            </p:nvSpPr>
            <p:spPr>
              <a:xfrm>
                <a:off x="25169867" y="14257110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00B05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ihandform 50"/>
              <p:cNvSpPr>
                <a:spLocks noChangeAspect="1"/>
              </p:cNvSpPr>
              <p:nvPr/>
            </p:nvSpPr>
            <p:spPr>
              <a:xfrm>
                <a:off x="26138200" y="14877152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00B050"/>
                </a:solidFill>
                <a:headEnd type="stealt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5746983" y="4845168"/>
              <a:ext cx="594199" cy="388627"/>
              <a:chOff x="26567891" y="15123078"/>
              <a:chExt cx="1756151" cy="1279777"/>
            </a:xfrm>
          </p:grpSpPr>
          <p:sp>
            <p:nvSpPr>
              <p:cNvPr id="53" name="Freihandform 52"/>
              <p:cNvSpPr/>
              <p:nvPr/>
            </p:nvSpPr>
            <p:spPr>
              <a:xfrm>
                <a:off x="26567891" y="15123078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002060">
                    <a:alpha val="25000"/>
                  </a:srgb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ihandform 53"/>
              <p:cNvSpPr>
                <a:spLocks noChangeAspect="1"/>
              </p:cNvSpPr>
              <p:nvPr/>
            </p:nvSpPr>
            <p:spPr>
              <a:xfrm>
                <a:off x="27536225" y="15743118"/>
                <a:ext cx="787817" cy="659737"/>
              </a:xfrm>
              <a:custGeom>
                <a:avLst/>
                <a:gdLst>
                  <a:gd name="connsiteX0" fmla="*/ 2352675 w 2352675"/>
                  <a:gd name="connsiteY0" fmla="*/ 1031811 h 1031811"/>
                  <a:gd name="connsiteX1" fmla="*/ 771525 w 2352675"/>
                  <a:gd name="connsiteY1" fmla="*/ 3111 h 1031811"/>
                  <a:gd name="connsiteX2" fmla="*/ 0 w 2352675"/>
                  <a:gd name="connsiteY2" fmla="*/ 774636 h 1031811"/>
                  <a:gd name="connsiteX0" fmla="*/ 1533525 w 1533525"/>
                  <a:gd name="connsiteY0" fmla="*/ 1863072 h 1863072"/>
                  <a:gd name="connsiteX1" fmla="*/ 771525 w 1533525"/>
                  <a:gd name="connsiteY1" fmla="*/ 34272 h 1863072"/>
                  <a:gd name="connsiteX2" fmla="*/ 0 w 1533525"/>
                  <a:gd name="connsiteY2" fmla="*/ 805797 h 1863072"/>
                  <a:gd name="connsiteX0" fmla="*/ 1533525 w 1550700"/>
                  <a:gd name="connsiteY0" fmla="*/ 1863072 h 1863072"/>
                  <a:gd name="connsiteX1" fmla="*/ 771525 w 1550700"/>
                  <a:gd name="connsiteY1" fmla="*/ 34272 h 1863072"/>
                  <a:gd name="connsiteX2" fmla="*/ 0 w 1550700"/>
                  <a:gd name="connsiteY2" fmla="*/ 805797 h 1863072"/>
                  <a:gd name="connsiteX0" fmla="*/ 1533525 w 1566665"/>
                  <a:gd name="connsiteY0" fmla="*/ 1518841 h 1518841"/>
                  <a:gd name="connsiteX1" fmla="*/ 1133475 w 1566665"/>
                  <a:gd name="connsiteY1" fmla="*/ 71041 h 1518841"/>
                  <a:gd name="connsiteX2" fmla="*/ 0 w 1566665"/>
                  <a:gd name="connsiteY2" fmla="*/ 461566 h 1518841"/>
                  <a:gd name="connsiteX0" fmla="*/ 1600200 w 1634217"/>
                  <a:gd name="connsiteY0" fmla="*/ 1509757 h 1509757"/>
                  <a:gd name="connsiteX1" fmla="*/ 1200150 w 1634217"/>
                  <a:gd name="connsiteY1" fmla="*/ 61957 h 1509757"/>
                  <a:gd name="connsiteX2" fmla="*/ 0 w 1634217"/>
                  <a:gd name="connsiteY2" fmla="*/ 490582 h 1509757"/>
                  <a:gd name="connsiteX0" fmla="*/ 1600200 w 1634217"/>
                  <a:gd name="connsiteY0" fmla="*/ 1505983 h 1505983"/>
                  <a:gd name="connsiteX1" fmla="*/ 1200150 w 1634217"/>
                  <a:gd name="connsiteY1" fmla="*/ 58183 h 1505983"/>
                  <a:gd name="connsiteX2" fmla="*/ 0 w 1634217"/>
                  <a:gd name="connsiteY2" fmla="*/ 486808 h 1505983"/>
                  <a:gd name="connsiteX0" fmla="*/ 1600200 w 1601247"/>
                  <a:gd name="connsiteY0" fmla="*/ 1505983 h 1505983"/>
                  <a:gd name="connsiteX1" fmla="*/ 1200150 w 1601247"/>
                  <a:gd name="connsiteY1" fmla="*/ 58183 h 1505983"/>
                  <a:gd name="connsiteX2" fmla="*/ 0 w 1601247"/>
                  <a:gd name="connsiteY2" fmla="*/ 486808 h 1505983"/>
                  <a:gd name="connsiteX0" fmla="*/ 1600200 w 1600841"/>
                  <a:gd name="connsiteY0" fmla="*/ 1282074 h 1282074"/>
                  <a:gd name="connsiteX1" fmla="*/ 1095375 w 1600841"/>
                  <a:gd name="connsiteY1" fmla="*/ 148599 h 1282074"/>
                  <a:gd name="connsiteX2" fmla="*/ 0 w 1600841"/>
                  <a:gd name="connsiteY2" fmla="*/ 262899 h 1282074"/>
                  <a:gd name="connsiteX0" fmla="*/ 1438275 w 1439556"/>
                  <a:gd name="connsiteY0" fmla="*/ 1140323 h 1140323"/>
                  <a:gd name="connsiteX1" fmla="*/ 1095375 w 1439556"/>
                  <a:gd name="connsiteY1" fmla="*/ 140198 h 1140323"/>
                  <a:gd name="connsiteX2" fmla="*/ 0 w 1439556"/>
                  <a:gd name="connsiteY2" fmla="*/ 254498 h 1140323"/>
                  <a:gd name="connsiteX0" fmla="*/ 1438275 w 1451605"/>
                  <a:gd name="connsiteY0" fmla="*/ 1140323 h 1140323"/>
                  <a:gd name="connsiteX1" fmla="*/ 1095375 w 1451605"/>
                  <a:gd name="connsiteY1" fmla="*/ 140198 h 1140323"/>
                  <a:gd name="connsiteX2" fmla="*/ 0 w 1451605"/>
                  <a:gd name="connsiteY2" fmla="*/ 254498 h 1140323"/>
                  <a:gd name="connsiteX0" fmla="*/ 1438275 w 1448313"/>
                  <a:gd name="connsiteY0" fmla="*/ 1155150 h 1155150"/>
                  <a:gd name="connsiteX1" fmla="*/ 1019175 w 1448313"/>
                  <a:gd name="connsiteY1" fmla="*/ 126450 h 1155150"/>
                  <a:gd name="connsiteX2" fmla="*/ 0 w 1448313"/>
                  <a:gd name="connsiteY2" fmla="*/ 269325 h 11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313" h="1155150">
                    <a:moveTo>
                      <a:pt x="1438275" y="1155150"/>
                    </a:moveTo>
                    <a:cubicBezTo>
                      <a:pt x="1500981" y="728906"/>
                      <a:pt x="1258887" y="274087"/>
                      <a:pt x="1019175" y="126450"/>
                    </a:cubicBezTo>
                    <a:cubicBezTo>
                      <a:pt x="779463" y="-21187"/>
                      <a:pt x="256381" y="-109294"/>
                      <a:pt x="0" y="269325"/>
                    </a:cubicBezTo>
                  </a:path>
                </a:pathLst>
              </a:custGeom>
              <a:noFill/>
              <a:ln w="63500" cap="rnd">
                <a:solidFill>
                  <a:srgbClr val="002060">
                    <a:alpha val="25000"/>
                  </a:srgbClr>
                </a:solidFill>
                <a:headEnd type="stealt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5" name="Gerade Verbindung 54"/>
            <p:cNvCxnSpPr/>
            <p:nvPr/>
          </p:nvCxnSpPr>
          <p:spPr>
            <a:xfrm>
              <a:off x="5549407" y="4097146"/>
              <a:ext cx="0" cy="16750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eck 56"/>
            <p:cNvSpPr/>
            <p:nvPr/>
          </p:nvSpPr>
          <p:spPr bwMode="auto">
            <a:xfrm>
              <a:off x="5238083" y="4097146"/>
              <a:ext cx="311324" cy="167509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wrap="none" lIns="91421" tIns="45709" rIns="91421" bIns="45709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59" name="Picture 2" descr="C:\schaefer\Vorträge\Vortrag34Poster - Evaluierung\SpektrumEv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 bwMode="auto">
          <a:xfrm>
            <a:off x="6312412" y="5253563"/>
            <a:ext cx="2976372" cy="20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chaefer\Vorträge\Vortrag34Poster - Evaluierung\GW_Obs_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5641" r="8068"/>
          <a:stretch/>
        </p:blipFill>
        <p:spPr bwMode="auto">
          <a:xfrm>
            <a:off x="3888184" y="5219997"/>
            <a:ext cx="2416360" cy="20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19832" y="2422625"/>
                <a:ext cx="8864591" cy="2697662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</a:rPr>
                  <a:t>Validation of the anisotropic scale ratio for the Primitive Equations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	 Compatibility with scale ratio of Stratified Turbulence,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de-DE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de-DE" sz="1400" i="1"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altLang="de-DE" sz="1400" i="1">
                            <a:latin typeface="Cambria Math"/>
                          </a:rPr>
                          <m:t>𝑋</m:t>
                        </m:r>
                        <m:r>
                          <a:rPr lang="en-US" altLang="de-DE" sz="1400" i="1">
                            <a:latin typeface="Cambria Math"/>
                            <a:ea typeface="Cambria Math"/>
                          </a:rPr>
                          <m:t>∼</m:t>
                        </m:r>
                        <m:f>
                          <m:fPr>
                            <m:type m:val="lin"/>
                            <m:ctrlPr>
                              <a:rPr lang="en-US" altLang="de-DE" sz="1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de-DE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de-DE" sz="1400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en-US" altLang="de-DE" sz="1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de-DE" sz="14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altLang="de-DE" sz="14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US" altLang="de-DE" sz="14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de-DE" sz="1400" dirty="0" smtClean="0"/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(</a:t>
                </a:r>
                <a:r>
                  <a:rPr lang="en-US" sz="1200" dirty="0" err="1">
                    <a:solidFill>
                      <a:srgbClr val="000000"/>
                    </a:solidFill>
                    <a:latin typeface="Calibri"/>
                    <a:sym typeface="Symbol"/>
                  </a:rPr>
                  <a:t>Lindborg</a:t>
                </a:r>
                <a:r>
                  <a:rPr lang="en-US" sz="1200" dirty="0">
                    <a:solidFill>
                      <a:srgbClr val="000000"/>
                    </a:solidFill>
                    <a:latin typeface="Calibri"/>
                    <a:sym typeface="Symbol"/>
                  </a:rPr>
                  <a:t>, J. Fluid. Mech., 2006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)</a:t>
                </a:r>
                <a:endParaRPr lang="en-US" sz="1400" dirty="0" smtClean="0">
                  <a:solidFill>
                    <a:srgbClr val="000000"/>
                  </a:solidFill>
                  <a:latin typeface="Calibri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</a:rPr>
                  <a:t>Investigation of the dynamical vertical mixing length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 What is the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relevance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of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𝒞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</a:rPr>
                  <a:t>?</a:t>
                </a:r>
                <a:endParaRPr lang="en-US" sz="1400" dirty="0">
                  <a:solidFill>
                    <a:srgbClr val="000000"/>
                  </a:solidFill>
                  <a:latin typeface="Calibri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(Necessary) improvement of the concept of the DSM according to thermodynamic equations of motion, implementation </a:t>
                </a:r>
                <a:r>
                  <a:rPr lang="en-US" sz="1400" dirty="0">
                    <a:solidFill>
                      <a:srgbClr val="000000"/>
                    </a:solidFill>
                    <a:latin typeface="Calibri"/>
                    <a:sym typeface="Symbol"/>
                  </a:rPr>
                  <a:t>of 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dynamical tracers/moisture parameterizations in the KMCM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Calibri"/>
                    <a:sym typeface="Symbol"/>
                  </a:rPr>
                  <a:t>	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Dynamical mixing length for temperature/H</a:t>
                </a:r>
                <a:r>
                  <a:rPr lang="en-US" sz="1400" baseline="-250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2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O-concentration</a:t>
                </a:r>
                <a:endParaRPr lang="en-US" sz="1400" dirty="0">
                  <a:solidFill>
                    <a:srgbClr val="000000"/>
                  </a:solidFill>
                  <a:latin typeface="Calibri"/>
                  <a:sym typeface="Symbol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Calibri"/>
                    <a:sym typeface="Symbol"/>
                  </a:rPr>
                  <a:t>	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 Self-consistent determination of 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Prandtl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/Schmidt </a:t>
                </a:r>
                <a:r>
                  <a:rPr lang="en-US" sz="1400" dirty="0">
                    <a:solidFill>
                      <a:srgbClr val="000000"/>
                    </a:solidFill>
                    <a:latin typeface="Calibri"/>
                    <a:sym typeface="Symbol"/>
                  </a:rPr>
                  <a:t>number</a:t>
                </a:r>
                <a:endParaRPr lang="en-US" sz="1400" dirty="0">
                  <a:solidFill>
                    <a:srgbClr val="000000"/>
                  </a:solidFill>
                  <a:latin typeface="Calibri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/>
                    <a:sym typeface="Symbol"/>
                  </a:rPr>
                  <a:t>Comparison with gravity wave (GW) spectra of the MLT from horizontal Radar and rocket measurements: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2" y="2422625"/>
                <a:ext cx="8864591" cy="2697662"/>
              </a:xfrm>
              <a:prstGeom prst="rect">
                <a:avLst/>
              </a:prstGeom>
              <a:blipFill rotWithShape="1">
                <a:blip r:embed="rId3"/>
                <a:stretch>
                  <a:fillRect l="-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Outlook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8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5478780" cy="39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Scale invariance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Scale invariance: </a:t>
            </a:r>
            <a:r>
              <a:rPr lang="en-US" dirty="0" smtClean="0"/>
              <a:t>Objects or laws that do not change if scales of length, time, or other variables, are multiplied by a common factor </a:t>
            </a:r>
            <a:r>
              <a:rPr lang="en-US" altLang="de-DE" dirty="0" smtClean="0"/>
              <a:t>λ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dirty="0" smtClean="0"/>
              <a:t>Lie group analysis: Euler equations possess two scaling symmetries, </a:t>
            </a:r>
            <a:r>
              <a:rPr lang="en-US" dirty="0" err="1" smtClean="0"/>
              <a:t>Navier</a:t>
            </a:r>
            <a:r>
              <a:rPr lang="en-US" dirty="0" smtClean="0"/>
              <a:t>-Stokes equations one scaling symmetry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/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dirty="0" smtClean="0"/>
              <a:t>Inertial range: energy transfer independent from outer scales </a:t>
            </a:r>
            <a:r>
              <a:rPr lang="en-US" dirty="0" smtClean="0">
                <a:sym typeface="Wingdings" panose="05000000000000000000" pitchFamily="2" charset="2"/>
              </a:rPr>
              <a:t> self similarity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dirty="0" smtClean="0">
                <a:sym typeface="Wingdings" panose="05000000000000000000" pitchFamily="2" charset="2"/>
              </a:rPr>
              <a:t>Scale invariance of Euler equations within inertial range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5" y="2544191"/>
            <a:ext cx="404622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5976416" y="5580037"/>
            <a:ext cx="3901009" cy="5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7" tIns="41469" rIns="82937" bIns="4146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dirty="0">
                <a:latin typeface="Times New Roman" pitchFamily="18" charset="0"/>
                <a:cs typeface="Arial" pitchFamily="34" charset="0"/>
              </a:rPr>
              <a:t>Atmosphere: horizontal KE spectrum </a:t>
            </a:r>
            <a:r>
              <a:rPr lang="en-US" altLang="de-DE" sz="1100" dirty="0" err="1">
                <a:latin typeface="Times New Roman" pitchFamily="18" charset="0"/>
                <a:cs typeface="Arial" pitchFamily="34" charset="0"/>
              </a:rPr>
              <a:t>exhibitis</a:t>
            </a:r>
            <a:r>
              <a:rPr lang="en-US" altLang="de-DE" sz="1100" dirty="0">
                <a:latin typeface="Times New Roman" pitchFamily="18" charset="0"/>
                <a:cs typeface="Arial" pitchFamily="34" charset="0"/>
              </a:rPr>
              <a:t> -5/3 law at </a:t>
            </a:r>
            <a:r>
              <a:rPr lang="en-US" altLang="de-DE" sz="1100" dirty="0" err="1">
                <a:latin typeface="Times New Roman" pitchFamily="18" charset="0"/>
                <a:cs typeface="Arial" pitchFamily="34" charset="0"/>
              </a:rPr>
              <a:t>mesoscales</a:t>
            </a:r>
            <a:r>
              <a:rPr lang="en-US" altLang="de-DE" sz="1100" dirty="0">
                <a:latin typeface="Times New Roman" pitchFamily="18" charset="0"/>
                <a:cs typeface="Arial" pitchFamily="34" charset="0"/>
              </a:rPr>
              <a:t> after -3 law from </a:t>
            </a:r>
            <a:r>
              <a:rPr lang="en-US" altLang="de-DE" sz="1100" dirty="0" err="1">
                <a:latin typeface="Times New Roman" pitchFamily="18" charset="0"/>
                <a:cs typeface="Arial" pitchFamily="34" charset="0"/>
              </a:rPr>
              <a:t>enstrophy</a:t>
            </a:r>
            <a:r>
              <a:rPr lang="en-US" altLang="de-DE" sz="1100" dirty="0">
                <a:latin typeface="Times New Roman" pitchFamily="18" charset="0"/>
                <a:cs typeface="Arial" pitchFamily="34" charset="0"/>
              </a:rPr>
              <a:t> cascade at large </a:t>
            </a:r>
            <a:r>
              <a:rPr lang="en-US" altLang="de-DE" sz="1100" dirty="0" smtClean="0">
                <a:latin typeface="Times New Roman" pitchFamily="18" charset="0"/>
                <a:cs typeface="Arial" pitchFamily="34" charset="0"/>
              </a:rPr>
              <a:t>scales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 dirty="0" smtClean="0">
                <a:latin typeface="Times New Roman" pitchFamily="18" charset="0"/>
                <a:cs typeface="Arial" pitchFamily="34" charset="0"/>
              </a:rPr>
              <a:t>The resolution scale of the KMCM is denoted.</a:t>
            </a:r>
            <a:endParaRPr lang="en-US" altLang="de-DE" sz="1100" dirty="0"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7171629" y="2699717"/>
            <a:ext cx="0" cy="259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48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26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err="1">
                <a:solidFill>
                  <a:srgbClr val="333333"/>
                </a:solidFill>
                <a:latin typeface="+mj-lt"/>
              </a:rPr>
              <a:t>Overview</a:t>
            </a:r>
            <a:endParaRPr lang="de-DE" sz="2400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</a:rPr>
              <a:t>Motivation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latin typeface="+mj-lt"/>
              </a:rPr>
              <a:t>The </a:t>
            </a:r>
            <a:r>
              <a:rPr lang="de-DE" dirty="0" err="1" smtClean="0">
                <a:latin typeface="+mj-lt"/>
              </a:rPr>
              <a:t>Scale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Invariance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Criterion</a:t>
            </a:r>
            <a:endParaRPr lang="de-DE" dirty="0" smtClean="0"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  <a:sym typeface="Wingdings" panose="05000000000000000000" pitchFamily="2" charset="2"/>
              </a:rPr>
              <a:t>Modeling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  <a:sym typeface="Wingdings" panose="05000000000000000000" pitchFamily="2" charset="2"/>
              </a:rPr>
              <a:t>Outlook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3382" r="5017" b="6143"/>
          <a:stretch/>
        </p:blipFill>
        <p:spPr bwMode="auto">
          <a:xfrm>
            <a:off x="2704157" y="1766090"/>
            <a:ext cx="4036675" cy="17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feld 66"/>
          <p:cNvSpPr txBox="1">
            <a:spLocks noChangeAspect="1"/>
          </p:cNvSpPr>
          <p:nvPr/>
        </p:nvSpPr>
        <p:spPr>
          <a:xfrm>
            <a:off x="352425" y="5940077"/>
            <a:ext cx="9440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u="sng" dirty="0" smtClean="0">
                <a:latin typeface="+mn-lt"/>
              </a:rPr>
              <a:t>Aim</a:t>
            </a:r>
            <a:r>
              <a:rPr lang="en-US" sz="1200" b="1" dirty="0" smtClean="0">
                <a:latin typeface="+mn-lt"/>
              </a:rPr>
              <a:t>: </a:t>
            </a:r>
            <a:r>
              <a:rPr lang="en-US" sz="1200" dirty="0" smtClean="0">
                <a:latin typeface="+mn-lt"/>
              </a:rPr>
              <a:t>Better understanding of </a:t>
            </a:r>
            <a:r>
              <a:rPr lang="en-US" sz="1200" b="1" dirty="0" smtClean="0">
                <a:latin typeface="+mn-lt"/>
              </a:rPr>
              <a:t>atmospheric energy cycle</a:t>
            </a:r>
            <a:endParaRPr lang="en-US" sz="1200" dirty="0" smtClean="0">
              <a:solidFill>
                <a:srgbClr val="000000"/>
              </a:solidFill>
              <a:latin typeface="+mn-lt"/>
            </a:endParaRP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Requirement: Consistence of the </a:t>
            </a:r>
            <a:r>
              <a:rPr lang="en-US" sz="1200" dirty="0" smtClean="0">
                <a:solidFill>
                  <a:srgbClr val="00B050"/>
                </a:solidFill>
                <a:latin typeface="+mn-lt"/>
              </a:rPr>
              <a:t>dynamical core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parameterizations </a:t>
            </a:r>
            <a:r>
              <a:rPr lang="en-US" sz="1200" dirty="0" smtClean="0">
                <a:latin typeface="+mn-lt"/>
              </a:rPr>
              <a:t>for a correct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description of </a:t>
            </a: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>energy transfer </a:t>
            </a:r>
            <a:r>
              <a:rPr lang="en-US" sz="1200" dirty="0" smtClean="0">
                <a:latin typeface="+mn-lt"/>
                <a:sym typeface="Symbol"/>
              </a:rPr>
              <a:t> Scale-invariant inertial range?</a:t>
            </a:r>
            <a:endParaRPr lang="en-US" sz="1200" dirty="0" smtClean="0">
              <a:latin typeface="+mn-lt"/>
            </a:endParaRPr>
          </a:p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Investigation of scale invariance up to now only for isotropic, incompressible, and three-dimensional turbulence </a:t>
            </a:r>
            <a:r>
              <a:rPr lang="en-US" sz="1200" dirty="0">
                <a:latin typeface="+mn-lt"/>
                <a:sym typeface="Symbol"/>
              </a:rPr>
              <a:t> </a:t>
            </a:r>
            <a:r>
              <a:rPr lang="en-US" sz="1200" dirty="0" smtClean="0">
                <a:latin typeface="+mn-lt"/>
                <a:sym typeface="Symbol"/>
              </a:rPr>
              <a:t>Scale invariance in the real atmosphere?</a:t>
            </a:r>
            <a:endParaRPr lang="en-US" sz="1200" dirty="0" smtClean="0">
              <a:latin typeface="+mn-lt"/>
            </a:endParaRPr>
          </a:p>
        </p:txBody>
      </p:sp>
      <p:grpSp>
        <p:nvGrpSpPr>
          <p:cNvPr id="68" name="Gruppieren 67"/>
          <p:cNvGrpSpPr>
            <a:grpSpLocks noChangeAspect="1"/>
          </p:cNvGrpSpPr>
          <p:nvPr/>
        </p:nvGrpSpPr>
        <p:grpSpPr>
          <a:xfrm>
            <a:off x="2286975" y="1557421"/>
            <a:ext cx="6756440" cy="4454664"/>
            <a:chOff x="10152234" y="5125945"/>
            <a:chExt cx="8477837" cy="6061792"/>
          </a:xfrm>
        </p:grpSpPr>
        <p:grpSp>
          <p:nvGrpSpPr>
            <p:cNvPr id="69" name="Gruppieren 68"/>
            <p:cNvGrpSpPr>
              <a:grpSpLocks noChangeAspect="1"/>
            </p:cNvGrpSpPr>
            <p:nvPr/>
          </p:nvGrpSpPr>
          <p:grpSpPr>
            <a:xfrm>
              <a:off x="10152234" y="5125945"/>
              <a:ext cx="8477837" cy="6061792"/>
              <a:chOff x="220119" y="470995"/>
              <a:chExt cx="8924041" cy="6380836"/>
            </a:xfrm>
          </p:grpSpPr>
          <p:cxnSp>
            <p:nvCxnSpPr>
              <p:cNvPr id="77" name="Gerade Verbindung 76"/>
              <p:cNvCxnSpPr/>
              <p:nvPr/>
            </p:nvCxnSpPr>
            <p:spPr>
              <a:xfrm>
                <a:off x="763674" y="620688"/>
                <a:ext cx="0" cy="568863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 flipH="1">
                <a:off x="691666" y="6217804"/>
                <a:ext cx="8344830" cy="1950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feld 78"/>
              <p:cNvSpPr txBox="1"/>
              <p:nvPr/>
            </p:nvSpPr>
            <p:spPr>
              <a:xfrm rot="16200000">
                <a:off x="-867251" y="3292233"/>
                <a:ext cx="2520280" cy="345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spectral density (</a:t>
                </a:r>
                <a:r>
                  <a:rPr lang="en-US" sz="1100" dirty="0" err="1" smtClean="0"/>
                  <a:t>a.u</a:t>
                </a:r>
                <a:r>
                  <a:rPr lang="en-US" sz="1100" dirty="0" smtClean="0"/>
                  <a:t>.)</a:t>
                </a:r>
                <a:endParaRPr lang="en-US" sz="1100" dirty="0"/>
              </a:p>
            </p:txBody>
          </p:sp>
          <p:sp>
            <p:nvSpPr>
              <p:cNvPr id="80" name="Textfeld 79"/>
              <p:cNvSpPr txBox="1"/>
              <p:nvPr/>
            </p:nvSpPr>
            <p:spPr>
              <a:xfrm>
                <a:off x="3365397" y="6477102"/>
                <a:ext cx="3192145" cy="37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horizontal wavelength (km)</a:t>
                </a:r>
                <a:endParaRPr lang="en-US" sz="1100" dirty="0"/>
              </a:p>
            </p:txBody>
          </p:sp>
          <p:cxnSp>
            <p:nvCxnSpPr>
              <p:cNvPr id="81" name="Gerade Verbindung 80"/>
              <p:cNvCxnSpPr/>
              <p:nvPr/>
            </p:nvCxnSpPr>
            <p:spPr>
              <a:xfrm>
                <a:off x="1692932" y="6143453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>
                <a:off x="2635882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/>
              <p:nvPr/>
            </p:nvCxnSpPr>
            <p:spPr>
              <a:xfrm>
                <a:off x="3546503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4508090" y="6134871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5444194" y="6158002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feld 85"/>
              <p:cNvSpPr txBox="1"/>
              <p:nvPr/>
            </p:nvSpPr>
            <p:spPr>
              <a:xfrm>
                <a:off x="483226" y="6248346"/>
                <a:ext cx="579672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4</a:t>
                </a:r>
                <a:endParaRPr lang="en-US" sz="1200" baseline="30000" dirty="0"/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1415727" y="6248346"/>
                <a:ext cx="545013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3</a:t>
                </a:r>
                <a:endParaRPr lang="en-US" sz="1200" baseline="30000" dirty="0"/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2363488" y="6248346"/>
                <a:ext cx="547002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2</a:t>
                </a:r>
                <a:endParaRPr lang="en-US" sz="1200" baseline="30000" dirty="0"/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3266932" y="6256835"/>
                <a:ext cx="565368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1</a:t>
                </a:r>
                <a:endParaRPr lang="en-US" sz="1200" baseline="30000" dirty="0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4244676" y="6248346"/>
                <a:ext cx="551374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0</a:t>
                </a:r>
                <a:endParaRPr lang="en-US" sz="1200" baseline="30000" dirty="0"/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123650" y="6248346"/>
                <a:ext cx="661292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-1</a:t>
                </a:r>
                <a:endParaRPr lang="en-US" sz="1200" baseline="30000" dirty="0"/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6070024" y="6248346"/>
                <a:ext cx="631064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-2</a:t>
                </a:r>
                <a:endParaRPr lang="en-US" sz="1200" baseline="30000" dirty="0"/>
              </a:p>
            </p:txBody>
          </p:sp>
          <p:cxnSp>
            <p:nvCxnSpPr>
              <p:cNvPr id="93" name="Gerade Verbindung 92"/>
              <p:cNvCxnSpPr/>
              <p:nvPr/>
            </p:nvCxnSpPr>
            <p:spPr>
              <a:xfrm>
                <a:off x="6380298" y="6165411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/>
            </p:nvCxnSpPr>
            <p:spPr>
              <a:xfrm>
                <a:off x="1051706" y="764703"/>
                <a:ext cx="1296144" cy="134871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/>
              <p:nvPr/>
            </p:nvCxnSpPr>
            <p:spPr>
              <a:xfrm>
                <a:off x="1521219" y="1511325"/>
                <a:ext cx="7227245" cy="418445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ihandform 95"/>
              <p:cNvSpPr/>
              <p:nvPr/>
            </p:nvSpPr>
            <p:spPr>
              <a:xfrm>
                <a:off x="766587" y="864088"/>
                <a:ext cx="7727935" cy="5331614"/>
              </a:xfrm>
              <a:custGeom>
                <a:avLst/>
                <a:gdLst>
                  <a:gd name="connsiteX0" fmla="*/ 0 w 3734512"/>
                  <a:gd name="connsiteY0" fmla="*/ 222248 h 5170263"/>
                  <a:gd name="connsiteX1" fmla="*/ 239283 w 3734512"/>
                  <a:gd name="connsiteY1" fmla="*/ 162427 h 5170263"/>
                  <a:gd name="connsiteX2" fmla="*/ 1256232 w 3734512"/>
                  <a:gd name="connsiteY2" fmla="*/ 2042502 h 5170263"/>
                  <a:gd name="connsiteX3" fmla="*/ 3734512 w 3734512"/>
                  <a:gd name="connsiteY3" fmla="*/ 5170263 h 5170263"/>
                  <a:gd name="connsiteX0" fmla="*/ 0 w 3734512"/>
                  <a:gd name="connsiteY0" fmla="*/ 97746 h 5045761"/>
                  <a:gd name="connsiteX1" fmla="*/ 410198 w 3734512"/>
                  <a:gd name="connsiteY1" fmla="*/ 294298 h 5045761"/>
                  <a:gd name="connsiteX2" fmla="*/ 1256232 w 3734512"/>
                  <a:gd name="connsiteY2" fmla="*/ 1918000 h 5045761"/>
                  <a:gd name="connsiteX3" fmla="*/ 3734512 w 3734512"/>
                  <a:gd name="connsiteY3" fmla="*/ 5045761 h 5045761"/>
                  <a:gd name="connsiteX0" fmla="*/ 0 w 3734512"/>
                  <a:gd name="connsiteY0" fmla="*/ 78871 h 5026886"/>
                  <a:gd name="connsiteX1" fmla="*/ 410198 w 3734512"/>
                  <a:gd name="connsiteY1" fmla="*/ 275423 h 5026886"/>
                  <a:gd name="connsiteX2" fmla="*/ 1256232 w 3734512"/>
                  <a:gd name="connsiteY2" fmla="*/ 1899125 h 5026886"/>
                  <a:gd name="connsiteX3" fmla="*/ 3734512 w 3734512"/>
                  <a:gd name="connsiteY3" fmla="*/ 5026886 h 5026886"/>
                  <a:gd name="connsiteX0" fmla="*/ 0 w 3734512"/>
                  <a:gd name="connsiteY0" fmla="*/ 56298 h 5004313"/>
                  <a:gd name="connsiteX1" fmla="*/ 410198 w 3734512"/>
                  <a:gd name="connsiteY1" fmla="*/ 252850 h 5004313"/>
                  <a:gd name="connsiteX2" fmla="*/ 1256232 w 3734512"/>
                  <a:gd name="connsiteY2" fmla="*/ 1876552 h 5004313"/>
                  <a:gd name="connsiteX3" fmla="*/ 3734512 w 3734512"/>
                  <a:gd name="connsiteY3" fmla="*/ 5004313 h 5004313"/>
                  <a:gd name="connsiteX0" fmla="*/ 0 w 3734512"/>
                  <a:gd name="connsiteY0" fmla="*/ 53646 h 5001661"/>
                  <a:gd name="connsiteX1" fmla="*/ 495656 w 3734512"/>
                  <a:gd name="connsiteY1" fmla="*/ 258744 h 5001661"/>
                  <a:gd name="connsiteX2" fmla="*/ 1256232 w 3734512"/>
                  <a:gd name="connsiteY2" fmla="*/ 1873900 h 5001661"/>
                  <a:gd name="connsiteX3" fmla="*/ 3734512 w 3734512"/>
                  <a:gd name="connsiteY3" fmla="*/ 5001661 h 5001661"/>
                  <a:gd name="connsiteX0" fmla="*/ 0 w 3734512"/>
                  <a:gd name="connsiteY0" fmla="*/ 65338 h 5013353"/>
                  <a:gd name="connsiteX1" fmla="*/ 495656 w 3734512"/>
                  <a:gd name="connsiteY1" fmla="*/ 270436 h 5013353"/>
                  <a:gd name="connsiteX2" fmla="*/ 1256232 w 3734512"/>
                  <a:gd name="connsiteY2" fmla="*/ 1885592 h 5013353"/>
                  <a:gd name="connsiteX3" fmla="*/ 3734512 w 3734512"/>
                  <a:gd name="connsiteY3" fmla="*/ 5013353 h 5013353"/>
                  <a:gd name="connsiteX0" fmla="*/ 0 w 3734512"/>
                  <a:gd name="connsiteY0" fmla="*/ 56975 h 5004990"/>
                  <a:gd name="connsiteX1" fmla="*/ 495656 w 3734512"/>
                  <a:gd name="connsiteY1" fmla="*/ 262073 h 5004990"/>
                  <a:gd name="connsiteX2" fmla="*/ 1264778 w 3734512"/>
                  <a:gd name="connsiteY2" fmla="*/ 1954141 h 5004990"/>
                  <a:gd name="connsiteX3" fmla="*/ 3734512 w 3734512"/>
                  <a:gd name="connsiteY3" fmla="*/ 5004990 h 5004990"/>
                  <a:gd name="connsiteX0" fmla="*/ 0 w 3734512"/>
                  <a:gd name="connsiteY0" fmla="*/ 56975 h 5004990"/>
                  <a:gd name="connsiteX1" fmla="*/ 495656 w 3734512"/>
                  <a:gd name="connsiteY1" fmla="*/ 262073 h 5004990"/>
                  <a:gd name="connsiteX2" fmla="*/ 1264778 w 3734512"/>
                  <a:gd name="connsiteY2" fmla="*/ 1954141 h 5004990"/>
                  <a:gd name="connsiteX3" fmla="*/ 3734512 w 3734512"/>
                  <a:gd name="connsiteY3" fmla="*/ 5004990 h 5004990"/>
                  <a:gd name="connsiteX0" fmla="*/ 0 w 3734512"/>
                  <a:gd name="connsiteY0" fmla="*/ 66458 h 5014473"/>
                  <a:gd name="connsiteX1" fmla="*/ 495656 w 3734512"/>
                  <a:gd name="connsiteY1" fmla="*/ 271556 h 5014473"/>
                  <a:gd name="connsiteX2" fmla="*/ 1367328 w 3734512"/>
                  <a:gd name="connsiteY2" fmla="*/ 2165918 h 5014473"/>
                  <a:gd name="connsiteX3" fmla="*/ 3734512 w 3734512"/>
                  <a:gd name="connsiteY3" fmla="*/ 5014473 h 5014473"/>
                  <a:gd name="connsiteX0" fmla="*/ 0 w 3734512"/>
                  <a:gd name="connsiteY0" fmla="*/ 68133 h 5016148"/>
                  <a:gd name="connsiteX1" fmla="*/ 495656 w 3734512"/>
                  <a:gd name="connsiteY1" fmla="*/ 273231 h 5016148"/>
                  <a:gd name="connsiteX2" fmla="*/ 1401511 w 3734512"/>
                  <a:gd name="connsiteY2" fmla="*/ 2201309 h 5016148"/>
                  <a:gd name="connsiteX3" fmla="*/ 3734512 w 3734512"/>
                  <a:gd name="connsiteY3" fmla="*/ 5016148 h 5016148"/>
                  <a:gd name="connsiteX0" fmla="*/ 0 w 3908056"/>
                  <a:gd name="connsiteY0" fmla="*/ 68133 h 5234588"/>
                  <a:gd name="connsiteX1" fmla="*/ 495656 w 3908056"/>
                  <a:gd name="connsiteY1" fmla="*/ 273231 h 5234588"/>
                  <a:gd name="connsiteX2" fmla="*/ 1401511 w 3908056"/>
                  <a:gd name="connsiteY2" fmla="*/ 2201309 h 5234588"/>
                  <a:gd name="connsiteX3" fmla="*/ 3734512 w 3908056"/>
                  <a:gd name="connsiteY3" fmla="*/ 5016148 h 5234588"/>
                  <a:gd name="connsiteX4" fmla="*/ 3737048 w 3908056"/>
                  <a:gd name="connsiteY4" fmla="*/ 5049839 h 5234588"/>
                  <a:gd name="connsiteX0" fmla="*/ 0 w 6198237"/>
                  <a:gd name="connsiteY0" fmla="*/ 68133 h 8826003"/>
                  <a:gd name="connsiteX1" fmla="*/ 495656 w 6198237"/>
                  <a:gd name="connsiteY1" fmla="*/ 273231 h 8826003"/>
                  <a:gd name="connsiteX2" fmla="*/ 1401511 w 6198237"/>
                  <a:gd name="connsiteY2" fmla="*/ 2201309 h 8826003"/>
                  <a:gd name="connsiteX3" fmla="*/ 3734512 w 6198237"/>
                  <a:gd name="connsiteY3" fmla="*/ 5016148 h 8826003"/>
                  <a:gd name="connsiteX4" fmla="*/ 6198237 w 6198237"/>
                  <a:gd name="connsiteY4" fmla="*/ 8826003 h 8826003"/>
                  <a:gd name="connsiteX0" fmla="*/ 0 w 7036838"/>
                  <a:gd name="connsiteY0" fmla="*/ 68133 h 9140639"/>
                  <a:gd name="connsiteX1" fmla="*/ 495656 w 7036838"/>
                  <a:gd name="connsiteY1" fmla="*/ 273231 h 9140639"/>
                  <a:gd name="connsiteX2" fmla="*/ 1401511 w 7036838"/>
                  <a:gd name="connsiteY2" fmla="*/ 2201309 h 9140639"/>
                  <a:gd name="connsiteX3" fmla="*/ 6956277 w 7036838"/>
                  <a:gd name="connsiteY3" fmla="*/ 8960891 h 9140639"/>
                  <a:gd name="connsiteX4" fmla="*/ 6198237 w 7036838"/>
                  <a:gd name="connsiteY4" fmla="*/ 8826003 h 9140639"/>
                  <a:gd name="connsiteX0" fmla="*/ 0 w 7710843"/>
                  <a:gd name="connsiteY0" fmla="*/ 68133 h 11169249"/>
                  <a:gd name="connsiteX1" fmla="*/ 495656 w 7710843"/>
                  <a:gd name="connsiteY1" fmla="*/ 273231 h 11169249"/>
                  <a:gd name="connsiteX2" fmla="*/ 1401511 w 7710843"/>
                  <a:gd name="connsiteY2" fmla="*/ 2201309 h 11169249"/>
                  <a:gd name="connsiteX3" fmla="*/ 6956277 w 7710843"/>
                  <a:gd name="connsiteY3" fmla="*/ 8960891 h 11169249"/>
                  <a:gd name="connsiteX4" fmla="*/ 7710843 w 7710843"/>
                  <a:gd name="connsiteY4" fmla="*/ 11169249 h 11169249"/>
                  <a:gd name="connsiteX0" fmla="*/ 0 w 7710843"/>
                  <a:gd name="connsiteY0" fmla="*/ 68133 h 11169249"/>
                  <a:gd name="connsiteX1" fmla="*/ 495656 w 7710843"/>
                  <a:gd name="connsiteY1" fmla="*/ 273231 h 11169249"/>
                  <a:gd name="connsiteX2" fmla="*/ 1401511 w 7710843"/>
                  <a:gd name="connsiteY2" fmla="*/ 2201309 h 11169249"/>
                  <a:gd name="connsiteX3" fmla="*/ 6956277 w 7710843"/>
                  <a:gd name="connsiteY3" fmla="*/ 8960891 h 11169249"/>
                  <a:gd name="connsiteX4" fmla="*/ 7710843 w 7710843"/>
                  <a:gd name="connsiteY4" fmla="*/ 11169249 h 11169249"/>
                  <a:gd name="connsiteX0" fmla="*/ 0 w 7710843"/>
                  <a:gd name="connsiteY0" fmla="*/ 63994 h 11165110"/>
                  <a:gd name="connsiteX1" fmla="*/ 495656 w 7710843"/>
                  <a:gd name="connsiteY1" fmla="*/ 269092 h 11165110"/>
                  <a:gd name="connsiteX2" fmla="*/ 1444240 w 7710843"/>
                  <a:gd name="connsiteY2" fmla="*/ 2112881 h 11165110"/>
                  <a:gd name="connsiteX3" fmla="*/ 6956277 w 7710843"/>
                  <a:gd name="connsiteY3" fmla="*/ 8956752 h 11165110"/>
                  <a:gd name="connsiteX4" fmla="*/ 7710843 w 7710843"/>
                  <a:gd name="connsiteY4" fmla="*/ 11165110 h 11165110"/>
                  <a:gd name="connsiteX0" fmla="*/ 0 w 7710843"/>
                  <a:gd name="connsiteY0" fmla="*/ 63994 h 11165110"/>
                  <a:gd name="connsiteX1" fmla="*/ 495656 w 7710843"/>
                  <a:gd name="connsiteY1" fmla="*/ 269092 h 11165110"/>
                  <a:gd name="connsiteX2" fmla="*/ 1444240 w 7710843"/>
                  <a:gd name="connsiteY2" fmla="*/ 2112881 h 11165110"/>
                  <a:gd name="connsiteX3" fmla="*/ 6956277 w 7710843"/>
                  <a:gd name="connsiteY3" fmla="*/ 8956752 h 11165110"/>
                  <a:gd name="connsiteX4" fmla="*/ 7710843 w 7710843"/>
                  <a:gd name="connsiteY4" fmla="*/ 11165110 h 11165110"/>
                  <a:gd name="connsiteX0" fmla="*/ 0 w 7710843"/>
                  <a:gd name="connsiteY0" fmla="*/ 65629 h 11166745"/>
                  <a:gd name="connsiteX1" fmla="*/ 495656 w 7710843"/>
                  <a:gd name="connsiteY1" fmla="*/ 270727 h 11166745"/>
                  <a:gd name="connsiteX2" fmla="*/ 1392965 w 7710843"/>
                  <a:gd name="connsiteY2" fmla="*/ 2148233 h 11166745"/>
                  <a:gd name="connsiteX3" fmla="*/ 6956277 w 7710843"/>
                  <a:gd name="connsiteY3" fmla="*/ 8958387 h 11166745"/>
                  <a:gd name="connsiteX4" fmla="*/ 7710843 w 7710843"/>
                  <a:gd name="connsiteY4" fmla="*/ 11166745 h 11166745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6956277 w 7710843"/>
                  <a:gd name="connsiteY3" fmla="*/ 8958389 h 11166747"/>
                  <a:gd name="connsiteX4" fmla="*/ 7710843 w 7710843"/>
                  <a:gd name="connsiteY4" fmla="*/ 11166747 h 11166747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1378407 w 7710843"/>
                  <a:gd name="connsiteY3" fmla="*/ 2164642 h 11166747"/>
                  <a:gd name="connsiteX4" fmla="*/ 6956277 w 7710843"/>
                  <a:gd name="connsiteY4" fmla="*/ 8958389 h 11166747"/>
                  <a:gd name="connsiteX5" fmla="*/ 7710843 w 7710843"/>
                  <a:gd name="connsiteY5" fmla="*/ 11166747 h 11166747"/>
                  <a:gd name="connsiteX0" fmla="*/ 0 w 7710843"/>
                  <a:gd name="connsiteY0" fmla="*/ 65631 h 11166747"/>
                  <a:gd name="connsiteX1" fmla="*/ 495656 w 7710843"/>
                  <a:gd name="connsiteY1" fmla="*/ 270729 h 11166747"/>
                  <a:gd name="connsiteX2" fmla="*/ 1392965 w 7710843"/>
                  <a:gd name="connsiteY2" fmla="*/ 2148235 h 11166747"/>
                  <a:gd name="connsiteX3" fmla="*/ 1942429 w 7710843"/>
                  <a:gd name="connsiteY3" fmla="*/ 3412123 h 11166747"/>
                  <a:gd name="connsiteX4" fmla="*/ 6956277 w 7710843"/>
                  <a:gd name="connsiteY4" fmla="*/ 8958389 h 11166747"/>
                  <a:gd name="connsiteX5" fmla="*/ 7710843 w 7710843"/>
                  <a:gd name="connsiteY5" fmla="*/ 11166747 h 11166747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942429 w 7710843"/>
                  <a:gd name="connsiteY3" fmla="*/ 3396385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10843"/>
                  <a:gd name="connsiteY0" fmla="*/ 49893 h 11151009"/>
                  <a:gd name="connsiteX1" fmla="*/ 495656 w 7710843"/>
                  <a:gd name="connsiteY1" fmla="*/ 254991 h 11151009"/>
                  <a:gd name="connsiteX2" fmla="*/ 1222050 w 7710843"/>
                  <a:gd name="connsiteY2" fmla="*/ 1778481 h 11151009"/>
                  <a:gd name="connsiteX3" fmla="*/ 1703147 w 7710843"/>
                  <a:gd name="connsiteY3" fmla="*/ 2502916 h 11151009"/>
                  <a:gd name="connsiteX4" fmla="*/ 6956277 w 7710843"/>
                  <a:gd name="connsiteY4" fmla="*/ 8942651 h 11151009"/>
                  <a:gd name="connsiteX5" fmla="*/ 7710843 w 7710843"/>
                  <a:gd name="connsiteY5" fmla="*/ 11151009 h 11151009"/>
                  <a:gd name="connsiteX0" fmla="*/ 0 w 7727935"/>
                  <a:gd name="connsiteY0" fmla="*/ 49893 h 11235298"/>
                  <a:gd name="connsiteX1" fmla="*/ 495656 w 7727935"/>
                  <a:gd name="connsiteY1" fmla="*/ 254991 h 11235298"/>
                  <a:gd name="connsiteX2" fmla="*/ 1222050 w 7727935"/>
                  <a:gd name="connsiteY2" fmla="*/ 1778481 h 11235298"/>
                  <a:gd name="connsiteX3" fmla="*/ 1703147 w 7727935"/>
                  <a:gd name="connsiteY3" fmla="*/ 2502916 h 11235298"/>
                  <a:gd name="connsiteX4" fmla="*/ 6956277 w 7727935"/>
                  <a:gd name="connsiteY4" fmla="*/ 8942651 h 11235298"/>
                  <a:gd name="connsiteX5" fmla="*/ 7727935 w 7727935"/>
                  <a:gd name="connsiteY5" fmla="*/ 11235298 h 11235298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703147 w 7727935"/>
                  <a:gd name="connsiteY3" fmla="*/ 2493307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93863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55493 h 11240898"/>
                  <a:gd name="connsiteX1" fmla="*/ 495656 w 7727935"/>
                  <a:gd name="connsiteY1" fmla="*/ 260591 h 11240898"/>
                  <a:gd name="connsiteX2" fmla="*/ 1093863 w 7727935"/>
                  <a:gd name="connsiteY2" fmla="*/ 1514357 h 11240898"/>
                  <a:gd name="connsiteX3" fmla="*/ 1626235 w 7727935"/>
                  <a:gd name="connsiteY3" fmla="*/ 2407368 h 11240898"/>
                  <a:gd name="connsiteX4" fmla="*/ 6956277 w 7727935"/>
                  <a:gd name="connsiteY4" fmla="*/ 8948251 h 11240898"/>
                  <a:gd name="connsiteX5" fmla="*/ 7727935 w 7727935"/>
                  <a:gd name="connsiteY5" fmla="*/ 11240898 h 11240898"/>
                  <a:gd name="connsiteX0" fmla="*/ 0 w 7727935"/>
                  <a:gd name="connsiteY0" fmla="*/ 40284 h 11225689"/>
                  <a:gd name="connsiteX1" fmla="*/ 495656 w 7727935"/>
                  <a:gd name="connsiteY1" fmla="*/ 245382 h 11225689"/>
                  <a:gd name="connsiteX2" fmla="*/ 1076772 w 7727935"/>
                  <a:gd name="connsiteY2" fmla="*/ 1499148 h 11225689"/>
                  <a:gd name="connsiteX3" fmla="*/ 1626235 w 7727935"/>
                  <a:gd name="connsiteY3" fmla="*/ 2392159 h 11225689"/>
                  <a:gd name="connsiteX4" fmla="*/ 6956277 w 7727935"/>
                  <a:gd name="connsiteY4" fmla="*/ 8933042 h 11225689"/>
                  <a:gd name="connsiteX5" fmla="*/ 7727935 w 7727935"/>
                  <a:gd name="connsiteY5" fmla="*/ 11225689 h 11225689"/>
                  <a:gd name="connsiteX0" fmla="*/ 0 w 7727935"/>
                  <a:gd name="connsiteY0" fmla="*/ 42482 h 11227887"/>
                  <a:gd name="connsiteX1" fmla="*/ 495656 w 7727935"/>
                  <a:gd name="connsiteY1" fmla="*/ 247580 h 11227887"/>
                  <a:gd name="connsiteX2" fmla="*/ 1102409 w 7727935"/>
                  <a:gd name="connsiteY2" fmla="*/ 1568777 h 11227887"/>
                  <a:gd name="connsiteX3" fmla="*/ 1626235 w 7727935"/>
                  <a:gd name="connsiteY3" fmla="*/ 2394357 h 11227887"/>
                  <a:gd name="connsiteX4" fmla="*/ 6956277 w 7727935"/>
                  <a:gd name="connsiteY4" fmla="*/ 8935240 h 11227887"/>
                  <a:gd name="connsiteX5" fmla="*/ 7727935 w 7727935"/>
                  <a:gd name="connsiteY5" fmla="*/ 11227887 h 11227887"/>
                  <a:gd name="connsiteX0" fmla="*/ 0 w 7727935"/>
                  <a:gd name="connsiteY0" fmla="*/ 58482 h 11243887"/>
                  <a:gd name="connsiteX1" fmla="*/ 495656 w 7727935"/>
                  <a:gd name="connsiteY1" fmla="*/ 263580 h 11243887"/>
                  <a:gd name="connsiteX2" fmla="*/ 1102409 w 7727935"/>
                  <a:gd name="connsiteY2" fmla="*/ 1584777 h 11243887"/>
                  <a:gd name="connsiteX3" fmla="*/ 1626235 w 7727935"/>
                  <a:gd name="connsiteY3" fmla="*/ 2410357 h 11243887"/>
                  <a:gd name="connsiteX4" fmla="*/ 6956277 w 7727935"/>
                  <a:gd name="connsiteY4" fmla="*/ 8951240 h 11243887"/>
                  <a:gd name="connsiteX5" fmla="*/ 7727935 w 7727935"/>
                  <a:gd name="connsiteY5" fmla="*/ 11243887 h 1124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7935" h="11243887">
                    <a:moveTo>
                      <a:pt x="0" y="58482"/>
                    </a:moveTo>
                    <a:cubicBezTo>
                      <a:pt x="194417" y="-29114"/>
                      <a:pt x="311921" y="-58234"/>
                      <a:pt x="495656" y="263580"/>
                    </a:cubicBezTo>
                    <a:cubicBezTo>
                      <a:pt x="679391" y="585394"/>
                      <a:pt x="913979" y="1226981"/>
                      <a:pt x="1102409" y="1584777"/>
                    </a:cubicBezTo>
                    <a:cubicBezTo>
                      <a:pt x="1290839" y="1942573"/>
                      <a:pt x="1194673" y="1899073"/>
                      <a:pt x="1626235" y="2410357"/>
                    </a:cubicBezTo>
                    <a:cubicBezTo>
                      <a:pt x="2109072" y="3073363"/>
                      <a:pt x="5900871" y="7552037"/>
                      <a:pt x="6956277" y="8951240"/>
                    </a:cubicBezTo>
                    <a:cubicBezTo>
                      <a:pt x="7601907" y="10117168"/>
                      <a:pt x="7727407" y="11236868"/>
                      <a:pt x="7727935" y="1124388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841637" y="470995"/>
                <a:ext cx="481794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k</a:t>
                </a:r>
                <a:r>
                  <a:rPr lang="en-US" sz="1200" baseline="30000" dirty="0" smtClean="0"/>
                  <a:t>-3</a:t>
                </a:r>
                <a:endParaRPr lang="en-US" sz="1200" baseline="30000" dirty="0"/>
              </a:p>
            </p:txBody>
          </p:sp>
          <p:sp>
            <p:nvSpPr>
              <p:cNvPr id="98" name="Textfeld 97"/>
              <p:cNvSpPr txBox="1"/>
              <p:nvPr/>
            </p:nvSpPr>
            <p:spPr>
              <a:xfrm>
                <a:off x="1415727" y="1738970"/>
                <a:ext cx="592402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k</a:t>
                </a:r>
                <a:r>
                  <a:rPr lang="en-US" sz="1200" baseline="30000" dirty="0" smtClean="0"/>
                  <a:t>-5/3</a:t>
                </a:r>
                <a:endParaRPr lang="en-US" sz="1000" baseline="30000" dirty="0"/>
              </a:p>
            </p:txBody>
          </p:sp>
          <p:cxnSp>
            <p:nvCxnSpPr>
              <p:cNvPr id="99" name="Gerade Verbindung 98"/>
              <p:cNvCxnSpPr/>
              <p:nvPr/>
            </p:nvCxnSpPr>
            <p:spPr>
              <a:xfrm>
                <a:off x="7316402" y="6148860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99"/>
              <p:cNvCxnSpPr/>
              <p:nvPr/>
            </p:nvCxnSpPr>
            <p:spPr>
              <a:xfrm>
                <a:off x="8252506" y="6154378"/>
                <a:ext cx="0" cy="16586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feld 100"/>
              <p:cNvSpPr txBox="1"/>
              <p:nvPr/>
            </p:nvSpPr>
            <p:spPr>
              <a:xfrm>
                <a:off x="7030647" y="6248346"/>
                <a:ext cx="575844" cy="57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-3</a:t>
                </a:r>
                <a:endParaRPr lang="en-US" sz="1200" baseline="30000" dirty="0"/>
              </a:p>
            </p:txBody>
          </p:sp>
          <p:sp>
            <p:nvSpPr>
              <p:cNvPr id="102" name="Textfeld 101"/>
              <p:cNvSpPr txBox="1"/>
              <p:nvPr/>
            </p:nvSpPr>
            <p:spPr>
              <a:xfrm>
                <a:off x="7945802" y="6248346"/>
                <a:ext cx="606978" cy="39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10</a:t>
                </a:r>
                <a:r>
                  <a:rPr lang="en-US" sz="1200" baseline="30000" dirty="0" smtClean="0"/>
                  <a:t>-4</a:t>
                </a:r>
                <a:endParaRPr lang="en-US" sz="1200" baseline="30000" dirty="0"/>
              </a:p>
            </p:txBody>
          </p:sp>
          <p:cxnSp>
            <p:nvCxnSpPr>
              <p:cNvPr id="103" name="Gerade Verbindung 102"/>
              <p:cNvCxnSpPr/>
              <p:nvPr/>
            </p:nvCxnSpPr>
            <p:spPr>
              <a:xfrm>
                <a:off x="1259632" y="61210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/>
              <p:nvPr/>
            </p:nvCxnSpPr>
            <p:spPr>
              <a:xfrm>
                <a:off x="2098090" y="61210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>
                <a:off x="7740352" y="635237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>
                <a:off x="5796136" y="642646"/>
                <a:ext cx="0" cy="568863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feld 106"/>
              <p:cNvSpPr txBox="1"/>
              <p:nvPr/>
            </p:nvSpPr>
            <p:spPr>
              <a:xfrm>
                <a:off x="5796138" y="5791037"/>
                <a:ext cx="1944217" cy="35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isotropic inertial range</a:t>
                </a:r>
                <a:endParaRPr lang="en-US" sz="1000" dirty="0"/>
              </a:p>
            </p:txBody>
          </p:sp>
          <p:sp>
            <p:nvSpPr>
              <p:cNvPr id="108" name="Textfeld 107"/>
              <p:cNvSpPr txBox="1"/>
              <p:nvPr/>
            </p:nvSpPr>
            <p:spPr>
              <a:xfrm>
                <a:off x="2098091" y="5791037"/>
                <a:ext cx="3698045" cy="35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anisotropic inertial range</a:t>
                </a:r>
                <a:endParaRPr lang="en-US" sz="1000" dirty="0"/>
              </a:p>
            </p:txBody>
          </p:sp>
          <p:sp>
            <p:nvSpPr>
              <p:cNvPr id="109" name="Textfeld 108"/>
              <p:cNvSpPr txBox="1"/>
              <p:nvPr/>
            </p:nvSpPr>
            <p:spPr>
              <a:xfrm>
                <a:off x="1187624" y="5689410"/>
                <a:ext cx="1008112" cy="57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s</a:t>
                </a:r>
                <a:r>
                  <a:rPr lang="en-US" sz="1000" dirty="0" smtClean="0"/>
                  <a:t>ynoptic</a:t>
                </a:r>
              </a:p>
              <a:p>
                <a:pPr algn="ctr"/>
                <a:r>
                  <a:rPr lang="en-US" sz="1000" dirty="0" smtClean="0"/>
                  <a:t>scales</a:t>
                </a:r>
                <a:endParaRPr lang="en-US" sz="1000" dirty="0"/>
              </a:p>
            </p:txBody>
          </p:sp>
          <p:sp>
            <p:nvSpPr>
              <p:cNvPr id="110" name="Textfeld 109"/>
              <p:cNvSpPr txBox="1"/>
              <p:nvPr/>
            </p:nvSpPr>
            <p:spPr>
              <a:xfrm rot="16200000">
                <a:off x="420657" y="5364930"/>
                <a:ext cx="1216285" cy="52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planetary scales</a:t>
                </a:r>
                <a:endParaRPr lang="en-US" sz="1000" dirty="0"/>
              </a:p>
            </p:txBody>
          </p:sp>
          <p:sp>
            <p:nvSpPr>
              <p:cNvPr id="111" name="Textfeld 110"/>
              <p:cNvSpPr txBox="1"/>
              <p:nvPr/>
            </p:nvSpPr>
            <p:spPr>
              <a:xfrm>
                <a:off x="7740511" y="5790405"/>
                <a:ext cx="1403649" cy="36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viscous scales</a:t>
                </a:r>
                <a:endParaRPr lang="en-US" sz="1000" dirty="0"/>
              </a:p>
            </p:txBody>
          </p:sp>
        </p:grpSp>
        <p:cxnSp>
          <p:nvCxnSpPr>
            <p:cNvPr id="70" name="Gerade Verbindung 69"/>
            <p:cNvCxnSpPr/>
            <p:nvPr/>
          </p:nvCxnSpPr>
          <p:spPr>
            <a:xfrm>
              <a:off x="13564992" y="5289013"/>
              <a:ext cx="0" cy="5545422"/>
            </a:xfrm>
            <a:prstGeom prst="line">
              <a:avLst/>
            </a:prstGeom>
            <a:ln w="47625">
              <a:solidFill>
                <a:srgbClr val="4E1F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Pfeil nach unten 70"/>
            <p:cNvSpPr/>
            <p:nvPr/>
          </p:nvSpPr>
          <p:spPr>
            <a:xfrm rot="10800000">
              <a:off x="10819583" y="6680386"/>
              <a:ext cx="771631" cy="1332160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Pfeil nach unten 71"/>
            <p:cNvSpPr/>
            <p:nvPr/>
          </p:nvSpPr>
          <p:spPr>
            <a:xfrm>
              <a:off x="17662158" y="9748710"/>
              <a:ext cx="592002" cy="1252310"/>
            </a:xfrm>
            <a:prstGeom prst="downArrow">
              <a:avLst/>
            </a:prstGeom>
            <a:solidFill>
              <a:srgbClr val="FF00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Pfeil nach rechts 72"/>
            <p:cNvSpPr/>
            <p:nvPr/>
          </p:nvSpPr>
          <p:spPr>
            <a:xfrm rot="1804516">
              <a:off x="12958160" y="6743242"/>
              <a:ext cx="1669885" cy="609734"/>
            </a:xfrm>
            <a:prstGeom prst="rightArrow">
              <a:avLst>
                <a:gd name="adj1" fmla="val 45297"/>
                <a:gd name="adj2" fmla="val 87817"/>
              </a:avLst>
            </a:prstGeom>
            <a:solidFill>
              <a:srgbClr val="FF000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feld 73"/>
            <p:cNvSpPr txBox="1"/>
            <p:nvPr/>
          </p:nvSpPr>
          <p:spPr>
            <a:xfrm rot="1710850">
              <a:off x="14755075" y="8081171"/>
              <a:ext cx="2583116" cy="544459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e</a:t>
              </a:r>
              <a:r>
                <a:rPr lang="en-US" sz="2000" dirty="0" smtClean="0"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latin typeface="+mn-lt"/>
                  <a:cs typeface="Arial" panose="020B0604020202020204" pitchFamily="34" charset="0"/>
                </a:rPr>
                <a:t>= </a:t>
              </a:r>
              <a:r>
                <a:rPr lang="en-US" sz="2000" i="1" dirty="0" smtClean="0">
                  <a:latin typeface="+mn-lt"/>
                  <a:cs typeface="Arial" panose="020B0604020202020204" pitchFamily="34" charset="0"/>
                </a:rPr>
                <a:t>const.</a:t>
              </a:r>
              <a:r>
                <a:rPr lang="en-US" sz="2000" dirty="0" smtClean="0">
                  <a:latin typeface="+mn-lt"/>
                  <a:cs typeface="Arial" panose="020B0604020202020204" pitchFamily="34" charset="0"/>
                </a:rPr>
                <a:t> &gt; 0</a:t>
              </a:r>
              <a:endParaRPr 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5" name="Pfeil nach unten 74"/>
            <p:cNvSpPr/>
            <p:nvPr/>
          </p:nvSpPr>
          <p:spPr>
            <a:xfrm rot="10800000">
              <a:off x="12392759" y="7159796"/>
              <a:ext cx="361856" cy="752497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Pfeil nach unten 75"/>
            <p:cNvSpPr/>
            <p:nvPr/>
          </p:nvSpPr>
          <p:spPr>
            <a:xfrm rot="17976595">
              <a:off x="11640628" y="4977164"/>
              <a:ext cx="536122" cy="1645243"/>
            </a:xfrm>
            <a:prstGeom prst="downArrow">
              <a:avLst/>
            </a:prstGeom>
            <a:solidFill>
              <a:srgbClr val="00B05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Motivation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2441256" y="1763613"/>
            <a:ext cx="4562476" cy="435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26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err="1">
                <a:solidFill>
                  <a:srgbClr val="333333"/>
                </a:solidFill>
                <a:latin typeface="+mj-lt"/>
              </a:rPr>
              <a:t>Overview</a:t>
            </a:r>
            <a:endParaRPr lang="de-DE" sz="2400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</a:rPr>
              <a:t>Motivation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Scale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Invariance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Criterion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  <a:sym typeface="Wingdings" panose="05000000000000000000" pitchFamily="2" charset="2"/>
              </a:rPr>
              <a:t>Modeling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  <a:sym typeface="Wingdings" panose="05000000000000000000" pitchFamily="2" charset="2"/>
              </a:rPr>
              <a:t>Outlook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31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393160" y="2500519"/>
                <a:ext cx="7416824" cy="2357953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;    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600" b="1" i="0" smtClean="0">
                          <a:latin typeface="Cambria Math"/>
                        </a:rPr>
                        <m:t>𝐱</m:t>
                      </m:r>
                      <m:r>
                        <a:rPr lang="en-US" sz="1600" i="1">
                          <a:latin typeface="Cambria Math"/>
                        </a:rPr>
                        <m:t>;</m:t>
                      </m:r>
                      <m:r>
                        <a:rPr lang="en-US" sz="1600" b="0" i="1" smtClean="0">
                          <a:latin typeface="Cambria Math"/>
                        </a:rPr>
                        <m:t>    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/>
                            </a:rPr>
                            <m:t>𝐯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en-US" sz="1600" b="1" i="0" smtClean="0">
                          <a:latin typeface="Cambria Math"/>
                        </a:rPr>
                        <m:t>𝐯</m:t>
                      </m:r>
                      <m:r>
                        <a:rPr lang="en-US" sz="1600" b="0" i="1" smtClean="0">
                          <a:latin typeface="Cambria Math"/>
                        </a:rPr>
                        <m:t>;    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</a:rPr>
                        <m:t>;    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0" smtClean="0">
                              <a:latin typeface="Cambria Math"/>
                            </a:rPr>
                            <m:t>𝐯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1600" b="1" i="0" smtClean="0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200" b="0" dirty="0" smtClean="0">
                  <a:latin typeface="+mn-lt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0" smtClean="0">
                                  <a:latin typeface="Cambria Math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0" smtClean="0">
                                  <a:latin typeface="Cambria Math"/>
                                  <a:ea typeface="Cambria Math"/>
                                </a:rPr>
                                <m:t>𝛁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endParaRPr lang="en-US" sz="120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0">
                              <a:latin typeface="Cambria Math"/>
                            </a:rPr>
                            <m:t>𝐯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1600" b="1" i="0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b="0" dirty="0" smtClean="0">
                  <a:latin typeface="+mn-lt"/>
                </a:endParaRPr>
              </a:p>
              <a:p>
                <a:pPr algn="ctr"/>
                <a:endParaRPr lang="de-DE" sz="1600" b="0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60" y="2500519"/>
                <a:ext cx="7416824" cy="23579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381223" y="5147989"/>
            <a:ext cx="948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Fast check for consistence: </a:t>
            </a: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cale invariance criterion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  <a:sym typeface="Symbol"/>
              </a:rPr>
              <a:t>(Schaefer-Rolffs </a:t>
            </a:r>
            <a:r>
              <a:rPr lang="en-US" sz="1400" i="1" dirty="0" smtClean="0">
                <a:solidFill>
                  <a:srgbClr val="000000"/>
                </a:solidFill>
                <a:cs typeface="Arial" panose="020B0604020202020204" pitchFamily="34" charset="0"/>
                <a:sym typeface="Symbol"/>
              </a:rPr>
              <a:t>et al.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  <a:sym typeface="Symbol"/>
              </a:rPr>
              <a:t>, 2015)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  <a:sym typeface="Symbol"/>
              </a:rPr>
              <a:t>Each term in a given equation of motion can be investigated separately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  <a:sym typeface="Symbol"/>
              </a:rPr>
              <a:t>Constraints for scale-invariant formulation of parameterization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The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Scale</a:t>
            </a: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Invariance</a:t>
            </a: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Criterion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44168" y="2627709"/>
                <a:ext cx="30697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𝑦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sz="1600" i="1">
                          <a:latin typeface="Cambria Math"/>
                        </a:rPr>
                        <m:t>=</m:t>
                      </m:r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de-DE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168" y="2627709"/>
                <a:ext cx="3069751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1151880" y="3895069"/>
                <a:ext cx="5904656" cy="46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>
                              <a:latin typeface="Cambria Math"/>
                            </a:rPr>
                            <m:t>𝐯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1600" b="1"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b="1">
                              <a:latin typeface="Cambria Math"/>
                            </a:rPr>
                            <m:t>𝐱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0" y="3895069"/>
                <a:ext cx="5904656" cy="460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74512" y="5204134"/>
            <a:ext cx="9009062" cy="11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>
            <a:spAutoFit/>
          </a:bodyPr>
          <a:lstStyle/>
          <a:p>
            <a:pPr marL="352356" lvl="1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sz="1600" i="1" dirty="0" smtClean="0">
                <a:solidFill>
                  <a:srgbClr val="333333"/>
                </a:solidFill>
                <a:latin typeface="+mn-lt"/>
              </a:rPr>
              <a:t>Scale invariance of the model equations within a finite range of scales is preserved if the source function fulfills</a:t>
            </a:r>
          </a:p>
          <a:p>
            <a:pPr marL="352356" lvl="1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sz="1600" i="1" dirty="0" smtClean="0">
              <a:solidFill>
                <a:srgbClr val="333333"/>
              </a:solidFill>
              <a:latin typeface="+mn-lt"/>
            </a:endParaRPr>
          </a:p>
          <a:p>
            <a:pPr marL="352356" lvl="1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sz="1600" i="1" dirty="0" smtClean="0">
              <a:solidFill>
                <a:srgbClr val="333333"/>
              </a:solidFill>
              <a:latin typeface="+mn-lt"/>
            </a:endParaRPr>
          </a:p>
          <a:p>
            <a:pPr marL="352356" lvl="1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en-US" sz="1600" i="1" dirty="0" smtClean="0">
                <a:solidFill>
                  <a:srgbClr val="333333"/>
                </a:solidFill>
                <a:latin typeface="+mn-lt"/>
              </a:rPr>
              <a:t>Hence, a specific relation between the scaling factors exist in the regime of scale invariance.</a:t>
            </a:r>
            <a:endParaRPr lang="en-US" sz="1600" i="1" dirty="0">
              <a:solidFill>
                <a:srgbClr val="333333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3574872" y="5591900"/>
                <a:ext cx="30534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72" y="5591900"/>
                <a:ext cx="305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7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6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06552" y="2662642"/>
                <a:ext cx="8036251" cy="1529521"/>
              </a:xfrm>
              <a:prstGeom prst="rect">
                <a:avLst/>
              </a:prstGeom>
              <a:noFill/>
              <a:ln w="3492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Example 1: Classical Smagorinsky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dirty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</a:rPr>
                      <m:t>=</m:t>
                    </m:r>
                    <m:r>
                      <a:rPr lang="de-DE" sz="1600" b="0" i="1" smtClean="0">
                        <a:latin typeface="Cambria Math"/>
                      </a:rPr>
                      <m:t>𝑐𝑜𝑛𝑠𝑡</m:t>
                    </m:r>
                    <m:r>
                      <a:rPr lang="de-DE" sz="16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)</a:t>
                </a:r>
              </a:p>
              <a:p>
                <a:pPr algn="ctr"/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𝑎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𝐯</m:t>
                      </m:r>
                      <m:r>
                        <a:rPr lang="de-DE" sz="1600" b="1" i="0" smtClean="0">
                          <a:latin typeface="Cambria Math"/>
                        </a:rPr>
                        <m:t>;    </m:t>
                      </m:r>
                      <m:sSub>
                        <m:sSubPr>
                          <m:ctrlPr>
                            <a:rPr lang="de-DE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/>
                              <a:ea typeface="Cambria Math"/>
                            </a:rPr>
                            <m:t>𝓕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𝐯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1" i="0" smtClean="0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0" smtClean="0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0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=0;   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 i="0" smtClean="0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𝓖</m:t>
                          </m:r>
                        </m:e>
                        <m:sub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𝐯</m:t>
                          </m:r>
                        </m:sub>
                      </m:sSub>
                      <m:r>
                        <a:rPr lang="de-DE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1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de-DE" sz="1600" b="1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2⋅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1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  <m:sup>
                          <m:r>
                            <a:rPr lang="de-DE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1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𝓕</m:t>
                          </m:r>
                        </m:e>
                        <m:sub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𝐯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52" y="2662642"/>
                <a:ext cx="8036251" cy="15295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492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806550" y="2662642"/>
                <a:ext cx="8026493" cy="1547731"/>
              </a:xfrm>
              <a:prstGeom prst="rect">
                <a:avLst/>
              </a:prstGeom>
              <a:noFill/>
              <a:ln w="3492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Example 2: Dynamic Smagorinsky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dirty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de-DE" sz="1600" b="0" i="1" smtClean="0">
                        <a:latin typeface="Cambria Math"/>
                      </a:rPr>
                      <m:t>𝑐𝑜𝑛𝑠𝑡</m:t>
                    </m:r>
                    <m:r>
                      <a:rPr lang="de-DE" sz="16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)</a:t>
                </a:r>
              </a:p>
              <a:p>
                <a:pPr algn="ctr"/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𝑎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𝐯</m:t>
                      </m:r>
                      <m:r>
                        <a:rPr lang="de-DE" sz="1600" b="1" i="0" smtClean="0">
                          <a:latin typeface="Cambria Math"/>
                        </a:rPr>
                        <m:t>;    </m:t>
                      </m:r>
                      <m:sSub>
                        <m:sSubPr>
                          <m:ctrlPr>
                            <a:rPr lang="de-DE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latin typeface="Cambria Math"/>
                              <a:ea typeface="Cambria Math"/>
                            </a:rPr>
                            <m:t>𝓕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𝐯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1" i="0" smtClean="0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0" smtClean="0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0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 i="0" smtClean="0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𝓖</m:t>
                          </m:r>
                        </m:e>
                        <m:sub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𝐯</m:t>
                          </m:r>
                        </m:sub>
                      </m:sSub>
                      <m:r>
                        <a:rPr lang="de-DE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r>
                        <a:rPr lang="de-DE" sz="1600" b="1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de-DE" sz="16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2⋅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1">
                          <a:latin typeface="Cambria Math"/>
                          <a:ea typeface="Cambria Math"/>
                        </a:rPr>
                        <m:t>𝛁</m:t>
                      </m:r>
                      <m:d>
                        <m:dPr>
                          <m:ctrlPr>
                            <a:rPr lang="de-DE" sz="16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>
                                      <a:latin typeface="Cambria Math"/>
                                      <a:ea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1">
                                  <a:latin typeface="Cambria Math"/>
                                  <a:ea typeface="Cambria Math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de-DE" sz="1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𝓕</m:t>
                          </m:r>
                        </m:e>
                        <m:sub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𝐯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50" y="2662642"/>
                <a:ext cx="8026493" cy="15477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492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806553" y="4715941"/>
                <a:ext cx="8036250" cy="2191434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Example 3: Vertical diffusion of horizontal momentum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e-DE" sz="1600" b="1">
                            <a:latin typeface="Cambria Math"/>
                            <a:ea typeface="Cambria Math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de-DE" sz="1600" i="1">
                        <a:latin typeface="Cambria Math"/>
                      </a:rPr>
                      <m:t>=</m:t>
                    </m:r>
                    <m:r>
                      <a:rPr lang="de-DE" sz="1600" i="1">
                        <a:latin typeface="Cambria Math"/>
                      </a:rPr>
                      <m:t>𝑐𝑜𝑛𝑠𝑡</m:t>
                    </m:r>
                    <m:r>
                      <a:rPr lang="de-DE" sz="16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1600" dirty="0"/>
                  <a:t>)</a:t>
                </a:r>
                <a:endParaRPr lang="en-US" sz="1600" dirty="0" smtClean="0">
                  <a:latin typeface="+mn-lt"/>
                </a:endParaRPr>
              </a:p>
              <a:p>
                <a:pPr algn="ctr"/>
                <a:endParaRPr lang="en-US" sz="10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𝐯</m:t>
                      </m:r>
                      <m:r>
                        <a:rPr lang="en-US" sz="1600" b="1" i="0" smtClean="0">
                          <a:latin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𝓕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𝐯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de-DE" sz="1600" b="1" i="0" smtClean="0"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de-DE" sz="1600" b="1">
                              <a:latin typeface="Cambria Math"/>
                              <a:ea typeface="Cambria Math"/>
                            </a:rPr>
                            <m:t>𝐯</m:t>
                          </m:r>
                        </m:e>
                      </m:d>
                      <m:r>
                        <a:rPr lang="en-US" sz="1600" b="1" i="0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en-US" sz="1600" dirty="0" smtClean="0"/>
              </a:p>
              <a:p>
                <a:pPr algn="ctr"/>
                <a:endParaRPr lang="en-US" sz="12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𝓖</m:t>
                        </m:r>
                      </m:e>
                      <m:sub>
                        <m:r>
                          <a:rPr lang="en-US" sz="16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𝐯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p>
                        </m:s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16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de-DE" sz="1600" b="1">
                                <a:latin typeface="Cambria Math"/>
                                <a:ea typeface="Cambria Math"/>
                              </a:rPr>
                              <m:t>𝐯</m:t>
                            </m:r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e-DE" sz="1600" b="1">
                            <a:latin typeface="Cambria Math"/>
                            <a:ea typeface="Cambria Math"/>
                          </a:rPr>
                          <m:t>𝐯</m:t>
                        </m:r>
                      </m:e>
                    </m:d>
                  </m:oMath>
                </a14:m>
                <a:r>
                  <a:rPr lang="de-DE" sz="1600" b="1" i="1" dirty="0" smtClean="0">
                    <a:latin typeface="Cambria Math"/>
                    <a:ea typeface="Cambria Math"/>
                  </a:rPr>
                  <a:t>           </a:t>
                </a:r>
                <a:r>
                  <a:rPr lang="de-DE" sz="1600" b="1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.</a:t>
                </a:r>
              </a:p>
              <a:p>
                <a:pPr algn="ctr"/>
                <a:r>
                  <a:rPr lang="en-US" sz="1600" b="1" dirty="0" smtClean="0"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−(3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de-DE" sz="16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16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de-DE" sz="16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de-DE" sz="1600" b="1">
                                <a:latin typeface="Cambria Math"/>
                                <a:ea typeface="Cambria Math"/>
                              </a:rPr>
                              <m:t>𝐯</m:t>
                            </m:r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e-DE" sz="1600" b="1">
                            <a:latin typeface="Cambria Math"/>
                            <a:ea typeface="Cambria Math"/>
                          </a:rPr>
                          <m:t>𝐯</m:t>
                        </m:r>
                      </m:e>
                    </m:d>
                    <m:r>
                      <a:rPr lang="de-DE" sz="1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𝓕</m:t>
                        </m:r>
                      </m:e>
                      <m:sub>
                        <m:r>
                          <a:rPr lang="en-US" sz="1600" b="1">
                            <a:solidFill>
                              <a:srgbClr val="C00000"/>
                            </a:solidFill>
                            <a:latin typeface="Cambria Math"/>
                          </a:rPr>
                          <m:t>𝐯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  <a:ea typeface="Cambria Math"/>
                      </a:rPr>
                      <m:t>→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b="0" dirty="0" smtClean="0">
                  <a:latin typeface="+mn-lt"/>
                  <a:ea typeface="Cambria Math"/>
                </a:endParaRPr>
              </a:p>
              <a:p>
                <a:pPr algn="ctr"/>
                <a:endParaRPr lang="en-US" sz="1000" b="0" dirty="0" smtClean="0">
                  <a:latin typeface="+mn-lt"/>
                  <a:ea typeface="Cambria Math"/>
                </a:endParaRPr>
              </a:p>
              <a:p>
                <a:pPr algn="ctr"/>
                <a:r>
                  <a:rPr lang="en-US" sz="1600" b="0" dirty="0" smtClean="0">
                    <a:latin typeface="+mn-lt"/>
                    <a:ea typeface="Cambria Math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dirty="0" smtClean="0">
                    <a:latin typeface="+mn-lt"/>
                    <a:ea typeface="Cambria Math"/>
                  </a:rPr>
                  <a:t> for large scales </a:t>
                </a:r>
                <a:r>
                  <a:rPr lang="en-US" sz="1600" b="0" dirty="0" smtClean="0">
                    <a:latin typeface="+mn-lt"/>
                    <a:ea typeface="Cambria Math"/>
                    <a:sym typeface="Symbol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sub>
                    </m:sSub>
                    <m:r>
                      <a:rPr lang="de-DE" sz="1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de-DE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de-DE" sz="1600" i="1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b="0" dirty="0" smtClean="0">
                    <a:latin typeface="+mn-lt"/>
                    <a:ea typeface="Cambria Math"/>
                  </a:rPr>
                  <a:t> </a:t>
                </a:r>
                <a:r>
                  <a:rPr lang="en-US" sz="1600" dirty="0" smtClean="0">
                    <a:ea typeface="Cambria Math"/>
                    <a:sym typeface="Symbol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𝒞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53" y="4715941"/>
                <a:ext cx="8036250" cy="2191434"/>
              </a:xfrm>
              <a:prstGeom prst="rect">
                <a:avLst/>
              </a:prstGeom>
              <a:blipFill rotWithShape="1">
                <a:blip r:embed="rId4"/>
                <a:stretch>
                  <a:fillRect b="-548"/>
                </a:stretch>
              </a:blipFill>
              <a:ln w="3492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658862" y="5920332"/>
                <a:ext cx="2856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de-DE" sz="1400" dirty="0" err="1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62" y="5920332"/>
                <a:ext cx="28565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The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Scale</a:t>
            </a: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Invariance</a:t>
            </a: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+mj-lt"/>
              </a:rPr>
              <a:t>Criterion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2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26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err="1">
                <a:solidFill>
                  <a:srgbClr val="333333"/>
                </a:solidFill>
                <a:latin typeface="+mj-lt"/>
              </a:rPr>
              <a:t>Overview</a:t>
            </a:r>
            <a:endParaRPr lang="de-DE" sz="2400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</a:rPr>
              <a:t>Motivation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latin typeface="+mj-lt"/>
              </a:rPr>
              <a:t>The </a:t>
            </a:r>
            <a:r>
              <a:rPr lang="de-DE" dirty="0" err="1" smtClean="0">
                <a:latin typeface="+mj-lt"/>
              </a:rPr>
              <a:t>Scale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Invariance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Criterion</a:t>
            </a:r>
            <a:endParaRPr lang="de-DE" dirty="0" smtClean="0"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de-DE" dirty="0" smtClean="0">
              <a:solidFill>
                <a:srgbClr val="333333"/>
              </a:solidFill>
              <a:latin typeface="+mj-lt"/>
              <a:sym typeface="Wingdings" panose="05000000000000000000" pitchFamily="2" charset="2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Modeling</a:t>
            </a: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endParaRPr lang="en-US" dirty="0" smtClean="0">
              <a:solidFill>
                <a:srgbClr val="333333"/>
              </a:solidFill>
              <a:latin typeface="+mj-lt"/>
            </a:endParaRPr>
          </a:p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dirty="0" smtClean="0">
                <a:solidFill>
                  <a:srgbClr val="333333"/>
                </a:solidFill>
                <a:latin typeface="+mj-lt"/>
                <a:sym typeface="Wingdings" panose="05000000000000000000" pitchFamily="2" charset="2"/>
              </a:rPr>
              <a:t>Outlook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124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erade Verbindung 72"/>
          <p:cNvCxnSpPr/>
          <p:nvPr/>
        </p:nvCxnSpPr>
        <p:spPr>
          <a:xfrm>
            <a:off x="8102556" y="2305642"/>
            <a:ext cx="0" cy="3339851"/>
          </a:xfrm>
          <a:prstGeom prst="line">
            <a:avLst/>
          </a:prstGeom>
          <a:ln w="38100">
            <a:solidFill>
              <a:srgbClr val="4E1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C:\Vorträge\Vortrag11 - DPG Bonn\USR-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4" y="2810798"/>
            <a:ext cx="34131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53"/>
          <p:cNvSpPr>
            <a:spLocks noChangeArrowheads="1"/>
          </p:cNvSpPr>
          <p:nvPr/>
        </p:nvSpPr>
        <p:spPr bwMode="auto">
          <a:xfrm>
            <a:off x="1121494" y="3723610"/>
            <a:ext cx="3126730" cy="140865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300">
              <a:latin typeface="Times New Roman" pitchFamily="18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5790878" y="2623076"/>
            <a:ext cx="0" cy="876300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krümmte Verbindung 28"/>
          <p:cNvCxnSpPr/>
          <p:nvPr/>
        </p:nvCxnSpPr>
        <p:spPr bwMode="auto">
          <a:xfrm flipV="1">
            <a:off x="6187753" y="2875488"/>
            <a:ext cx="744537" cy="58737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>
            <a:off x="6932290" y="2875488"/>
            <a:ext cx="13430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 bwMode="auto">
          <a:xfrm>
            <a:off x="5755953" y="3462863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 bwMode="auto">
          <a:xfrm>
            <a:off x="6246490" y="3413651"/>
            <a:ext cx="0" cy="96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 bwMode="auto">
          <a:xfrm>
            <a:off x="6886253" y="3413651"/>
            <a:ext cx="0" cy="96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 bwMode="auto">
          <a:xfrm>
            <a:off x="5790878" y="4653488"/>
            <a:ext cx="0" cy="874713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krümmte Verbindung 46"/>
          <p:cNvCxnSpPr/>
          <p:nvPr/>
        </p:nvCxnSpPr>
        <p:spPr bwMode="auto">
          <a:xfrm flipV="1">
            <a:off x="6187753" y="4905901"/>
            <a:ext cx="744537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 bwMode="auto">
          <a:xfrm>
            <a:off x="6932290" y="4905901"/>
            <a:ext cx="38576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krümmte Verbindung 48"/>
          <p:cNvCxnSpPr/>
          <p:nvPr/>
        </p:nvCxnSpPr>
        <p:spPr bwMode="auto">
          <a:xfrm>
            <a:off x="7318053" y="4905901"/>
            <a:ext cx="766762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 bwMode="auto">
          <a:xfrm>
            <a:off x="5755953" y="5493276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 bwMode="auto">
          <a:xfrm>
            <a:off x="6246490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 bwMode="auto">
          <a:xfrm>
            <a:off x="6886253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 bwMode="auto">
          <a:xfrm>
            <a:off x="7397428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 bwMode="auto">
          <a:xfrm>
            <a:off x="8035603" y="5444063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0" name="Textfeld 129"/>
          <p:cNvSpPr txBox="1">
            <a:spLocks noChangeArrowheads="1"/>
          </p:cNvSpPr>
          <p:nvPr/>
        </p:nvSpPr>
        <p:spPr bwMode="auto">
          <a:xfrm>
            <a:off x="6151282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421" name="Textfeld 130"/>
          <p:cNvSpPr txBox="1">
            <a:spLocks noChangeArrowheads="1"/>
          </p:cNvSpPr>
          <p:nvPr/>
        </p:nvSpPr>
        <p:spPr bwMode="auto">
          <a:xfrm>
            <a:off x="6790947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22" name="Textfeld 131"/>
          <p:cNvSpPr txBox="1">
            <a:spLocks noChangeArrowheads="1"/>
          </p:cNvSpPr>
          <p:nvPr/>
        </p:nvSpPr>
        <p:spPr bwMode="auto">
          <a:xfrm>
            <a:off x="7303564" y="5492747"/>
            <a:ext cx="209374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23" name="Textfeld 132"/>
          <p:cNvSpPr txBox="1">
            <a:spLocks noChangeArrowheads="1"/>
          </p:cNvSpPr>
          <p:nvPr/>
        </p:nvSpPr>
        <p:spPr bwMode="auto">
          <a:xfrm>
            <a:off x="7943228" y="5497122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59" name="Gerade Verbindung 58"/>
          <p:cNvCxnSpPr/>
          <p:nvPr/>
        </p:nvCxnSpPr>
        <p:spPr bwMode="auto">
          <a:xfrm>
            <a:off x="5736903" y="2875488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 bwMode="auto">
          <a:xfrm>
            <a:off x="5736903" y="4905901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 bwMode="auto">
          <a:xfrm>
            <a:off x="5794053" y="3596213"/>
            <a:ext cx="0" cy="874713"/>
          </a:xfrm>
          <a:prstGeom prst="line">
            <a:avLst/>
          </a:prstGeom>
          <a:ln w="4762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 bwMode="auto">
          <a:xfrm flipH="1">
            <a:off x="8110215" y="3847038"/>
            <a:ext cx="1651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krümmte Verbindung 64"/>
          <p:cNvCxnSpPr/>
          <p:nvPr/>
        </p:nvCxnSpPr>
        <p:spPr bwMode="auto">
          <a:xfrm rot="10800000" flipV="1">
            <a:off x="7343453" y="3847038"/>
            <a:ext cx="766762" cy="58737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 bwMode="auto">
          <a:xfrm>
            <a:off x="5759128" y="4434413"/>
            <a:ext cx="2592387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 bwMode="auto">
          <a:xfrm>
            <a:off x="6249665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 bwMode="auto">
          <a:xfrm>
            <a:off x="6889428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 bwMode="auto">
          <a:xfrm>
            <a:off x="7400603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 bwMode="auto">
          <a:xfrm>
            <a:off x="8038778" y="4386788"/>
            <a:ext cx="0" cy="96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 bwMode="auto">
          <a:xfrm>
            <a:off x="5740078" y="3847038"/>
            <a:ext cx="12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227013"/>
            <a:ext cx="1979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eck 70"/>
              <p:cNvSpPr/>
              <p:nvPr/>
            </p:nvSpPr>
            <p:spPr>
              <a:xfrm>
                <a:off x="666385" y="6300117"/>
                <a:ext cx="891043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Dynamic </a:t>
                </a:r>
                <a:r>
                  <a:rPr lang="en-US" sz="1400" dirty="0" err="1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Smagorinksy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Model </a:t>
                </a:r>
                <a:r>
                  <a:rPr lang="en-US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(DSM):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Spectra with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slope for the first time without hyperdiffusion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r>
                  <a:rPr lang="en-US" sz="1200" dirty="0" smtClean="0">
                    <a:cs typeface="Arial" panose="020B0604020202020204" pitchFamily="34" charset="0"/>
                  </a:rPr>
                  <a:t>Schaefer-Rolffs and Becker, 2013)</a:t>
                </a:r>
              </a:p>
            </p:txBody>
          </p:sp>
        </mc:Choice>
        <mc:Fallback xmlns="">
          <p:sp>
            <p:nvSpPr>
              <p:cNvPr id="71" name="Rechteck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85" y="6300117"/>
                <a:ext cx="8910431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68" t="-58025" b="-5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Modeling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672482" y="4608045"/>
            <a:ext cx="2880320" cy="133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34" name="Textfeld 129"/>
          <p:cNvSpPr txBox="1">
            <a:spLocks noChangeArrowheads="1"/>
          </p:cNvSpPr>
          <p:nvPr/>
        </p:nvSpPr>
        <p:spPr bwMode="auto">
          <a:xfrm>
            <a:off x="6154978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de-DE" sz="23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5" name="Textfeld 130"/>
          <p:cNvSpPr txBox="1">
            <a:spLocks noChangeArrowheads="1"/>
          </p:cNvSpPr>
          <p:nvPr/>
        </p:nvSpPr>
        <p:spPr bwMode="auto">
          <a:xfrm>
            <a:off x="6794642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36" name="Textfeld 131"/>
          <p:cNvSpPr txBox="1">
            <a:spLocks noChangeArrowheads="1"/>
          </p:cNvSpPr>
          <p:nvPr/>
        </p:nvSpPr>
        <p:spPr bwMode="auto">
          <a:xfrm>
            <a:off x="7307259" y="4434221"/>
            <a:ext cx="209374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37" name="Textfeld 132"/>
          <p:cNvSpPr txBox="1">
            <a:spLocks noChangeArrowheads="1"/>
          </p:cNvSpPr>
          <p:nvPr/>
        </p:nvSpPr>
        <p:spPr bwMode="auto">
          <a:xfrm>
            <a:off x="7946924" y="4438596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" name="Rechteck 2"/>
          <p:cNvSpPr/>
          <p:nvPr/>
        </p:nvSpPr>
        <p:spPr>
          <a:xfrm>
            <a:off x="5544368" y="3587666"/>
            <a:ext cx="2880320" cy="134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09" name="Textfeld 116"/>
          <p:cNvSpPr txBox="1">
            <a:spLocks noChangeArrowheads="1"/>
          </p:cNvSpPr>
          <p:nvPr/>
        </p:nvSpPr>
        <p:spPr bwMode="auto">
          <a:xfrm>
            <a:off x="6151282" y="3466754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de-DE" sz="23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0" name="Textfeld 117"/>
          <p:cNvSpPr txBox="1">
            <a:spLocks noChangeArrowheads="1"/>
          </p:cNvSpPr>
          <p:nvPr/>
        </p:nvSpPr>
        <p:spPr bwMode="auto">
          <a:xfrm>
            <a:off x="6790947" y="3466754"/>
            <a:ext cx="214985" cy="2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3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2300" i="1" baseline="-25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2" name="Gerade Verbindung 61"/>
          <p:cNvCxnSpPr/>
          <p:nvPr/>
        </p:nvCxnSpPr>
        <p:spPr>
          <a:xfrm>
            <a:off x="992671" y="5132268"/>
            <a:ext cx="3384376" cy="0"/>
          </a:xfrm>
          <a:prstGeom prst="line">
            <a:avLst/>
          </a:prstGeom>
          <a:ln w="63500">
            <a:solidFill>
              <a:srgbClr val="4E1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42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0"/>
          <p:cNvSpPr txBox="1">
            <a:spLocks noChangeArrowheads="1"/>
          </p:cNvSpPr>
          <p:nvPr/>
        </p:nvSpPr>
        <p:spPr bwMode="auto">
          <a:xfrm>
            <a:off x="2540434" y="6256752"/>
            <a:ext cx="6015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>
            <a:spAutoFit/>
          </a:bodyPr>
          <a:lstStyle>
            <a:lvl1pPr defTabSz="40703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0703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0703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0703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0703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0703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0703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0703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0703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defTabSz="914400" eaLnBrk="1" hangingPunct="1"/>
            <a:r>
              <a:rPr lang="en-US" altLang="de-DE" sz="1400" dirty="0" smtClean="0">
                <a:latin typeface="+mn-lt"/>
              </a:rPr>
              <a:t>Schematic of the nonlinear interaction near the resolution scale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661067" y="2421622"/>
            <a:ext cx="5894628" cy="3924200"/>
            <a:chOff x="194292" y="471555"/>
            <a:chExt cx="8949708" cy="6461343"/>
          </a:xfrm>
        </p:grpSpPr>
        <p:cxnSp>
          <p:nvCxnSpPr>
            <p:cNvPr id="23" name="Gerade Verbindung 22"/>
            <p:cNvCxnSpPr/>
            <p:nvPr/>
          </p:nvCxnSpPr>
          <p:spPr>
            <a:xfrm>
              <a:off x="763674" y="620688"/>
              <a:ext cx="0" cy="5688632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>
              <a:off x="691666" y="6217804"/>
              <a:ext cx="8344830" cy="19508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 rot="16200000">
              <a:off x="-867249" y="3266406"/>
              <a:ext cx="2520280" cy="39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spectral density (</a:t>
              </a:r>
              <a:r>
                <a:rPr lang="en-US" sz="1050" dirty="0" err="1" smtClean="0"/>
                <a:t>a.u</a:t>
              </a:r>
              <a:r>
                <a:rPr lang="en-US" sz="1050" dirty="0" smtClean="0"/>
                <a:t>.)</a:t>
              </a:r>
              <a:endParaRPr lang="en-US" sz="105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608848" y="6514816"/>
              <a:ext cx="2771448" cy="418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horizontal wavelength (km)</a:t>
              </a:r>
              <a:endParaRPr lang="en-US" sz="1050" dirty="0"/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1692932" y="6143453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635882" y="6158002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3546503" y="6158002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4508090" y="6134871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5444194" y="6158002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392891" y="6248347"/>
              <a:ext cx="697077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4</a:t>
              </a:r>
              <a:endParaRPr lang="en-US" sz="1200" baseline="300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1430892" y="6248342"/>
              <a:ext cx="667198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3</a:t>
              </a:r>
              <a:endParaRPr lang="en-US" sz="1200" baseline="300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306909" y="6248342"/>
              <a:ext cx="670818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2</a:t>
              </a:r>
              <a:endParaRPr lang="en-US" sz="1200" baseline="300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193244" y="6256836"/>
              <a:ext cx="708651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1</a:t>
              </a:r>
              <a:endParaRPr lang="en-US" sz="1200" baseline="300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235260" y="6248346"/>
              <a:ext cx="628819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0</a:t>
              </a:r>
              <a:endParaRPr lang="en-US" sz="1200" baseline="300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082395" y="6248347"/>
              <a:ext cx="700095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6077289" y="6248347"/>
              <a:ext cx="690955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-2</a:t>
              </a:r>
              <a:endParaRPr lang="en-US" sz="1200" baseline="30000" dirty="0"/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6380298" y="6165411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1051706" y="764703"/>
              <a:ext cx="1296144" cy="13487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1521219" y="1511325"/>
              <a:ext cx="7227245" cy="418445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ihandform 41"/>
            <p:cNvSpPr/>
            <p:nvPr/>
          </p:nvSpPr>
          <p:spPr>
            <a:xfrm>
              <a:off x="766587" y="864088"/>
              <a:ext cx="7727935" cy="5331614"/>
            </a:xfrm>
            <a:custGeom>
              <a:avLst/>
              <a:gdLst>
                <a:gd name="connsiteX0" fmla="*/ 0 w 3734512"/>
                <a:gd name="connsiteY0" fmla="*/ 222248 h 5170263"/>
                <a:gd name="connsiteX1" fmla="*/ 239283 w 3734512"/>
                <a:gd name="connsiteY1" fmla="*/ 162427 h 5170263"/>
                <a:gd name="connsiteX2" fmla="*/ 1256232 w 3734512"/>
                <a:gd name="connsiteY2" fmla="*/ 2042502 h 5170263"/>
                <a:gd name="connsiteX3" fmla="*/ 3734512 w 3734512"/>
                <a:gd name="connsiteY3" fmla="*/ 5170263 h 5170263"/>
                <a:gd name="connsiteX0" fmla="*/ 0 w 3734512"/>
                <a:gd name="connsiteY0" fmla="*/ 97746 h 5045761"/>
                <a:gd name="connsiteX1" fmla="*/ 410198 w 3734512"/>
                <a:gd name="connsiteY1" fmla="*/ 294298 h 5045761"/>
                <a:gd name="connsiteX2" fmla="*/ 1256232 w 3734512"/>
                <a:gd name="connsiteY2" fmla="*/ 1918000 h 5045761"/>
                <a:gd name="connsiteX3" fmla="*/ 3734512 w 3734512"/>
                <a:gd name="connsiteY3" fmla="*/ 5045761 h 5045761"/>
                <a:gd name="connsiteX0" fmla="*/ 0 w 3734512"/>
                <a:gd name="connsiteY0" fmla="*/ 78871 h 5026886"/>
                <a:gd name="connsiteX1" fmla="*/ 410198 w 3734512"/>
                <a:gd name="connsiteY1" fmla="*/ 275423 h 5026886"/>
                <a:gd name="connsiteX2" fmla="*/ 1256232 w 3734512"/>
                <a:gd name="connsiteY2" fmla="*/ 1899125 h 5026886"/>
                <a:gd name="connsiteX3" fmla="*/ 3734512 w 3734512"/>
                <a:gd name="connsiteY3" fmla="*/ 5026886 h 5026886"/>
                <a:gd name="connsiteX0" fmla="*/ 0 w 3734512"/>
                <a:gd name="connsiteY0" fmla="*/ 56298 h 5004313"/>
                <a:gd name="connsiteX1" fmla="*/ 410198 w 3734512"/>
                <a:gd name="connsiteY1" fmla="*/ 252850 h 5004313"/>
                <a:gd name="connsiteX2" fmla="*/ 1256232 w 3734512"/>
                <a:gd name="connsiteY2" fmla="*/ 1876552 h 5004313"/>
                <a:gd name="connsiteX3" fmla="*/ 3734512 w 3734512"/>
                <a:gd name="connsiteY3" fmla="*/ 5004313 h 5004313"/>
                <a:gd name="connsiteX0" fmla="*/ 0 w 3734512"/>
                <a:gd name="connsiteY0" fmla="*/ 53646 h 5001661"/>
                <a:gd name="connsiteX1" fmla="*/ 495656 w 3734512"/>
                <a:gd name="connsiteY1" fmla="*/ 258744 h 5001661"/>
                <a:gd name="connsiteX2" fmla="*/ 1256232 w 3734512"/>
                <a:gd name="connsiteY2" fmla="*/ 1873900 h 5001661"/>
                <a:gd name="connsiteX3" fmla="*/ 3734512 w 3734512"/>
                <a:gd name="connsiteY3" fmla="*/ 5001661 h 5001661"/>
                <a:gd name="connsiteX0" fmla="*/ 0 w 3734512"/>
                <a:gd name="connsiteY0" fmla="*/ 65338 h 5013353"/>
                <a:gd name="connsiteX1" fmla="*/ 495656 w 3734512"/>
                <a:gd name="connsiteY1" fmla="*/ 270436 h 5013353"/>
                <a:gd name="connsiteX2" fmla="*/ 1256232 w 3734512"/>
                <a:gd name="connsiteY2" fmla="*/ 1885592 h 5013353"/>
                <a:gd name="connsiteX3" fmla="*/ 3734512 w 3734512"/>
                <a:gd name="connsiteY3" fmla="*/ 5013353 h 5013353"/>
                <a:gd name="connsiteX0" fmla="*/ 0 w 3734512"/>
                <a:gd name="connsiteY0" fmla="*/ 56975 h 5004990"/>
                <a:gd name="connsiteX1" fmla="*/ 495656 w 3734512"/>
                <a:gd name="connsiteY1" fmla="*/ 262073 h 5004990"/>
                <a:gd name="connsiteX2" fmla="*/ 1264778 w 3734512"/>
                <a:gd name="connsiteY2" fmla="*/ 1954141 h 5004990"/>
                <a:gd name="connsiteX3" fmla="*/ 3734512 w 3734512"/>
                <a:gd name="connsiteY3" fmla="*/ 5004990 h 5004990"/>
                <a:gd name="connsiteX0" fmla="*/ 0 w 3734512"/>
                <a:gd name="connsiteY0" fmla="*/ 56975 h 5004990"/>
                <a:gd name="connsiteX1" fmla="*/ 495656 w 3734512"/>
                <a:gd name="connsiteY1" fmla="*/ 262073 h 5004990"/>
                <a:gd name="connsiteX2" fmla="*/ 1264778 w 3734512"/>
                <a:gd name="connsiteY2" fmla="*/ 1954141 h 5004990"/>
                <a:gd name="connsiteX3" fmla="*/ 3734512 w 3734512"/>
                <a:gd name="connsiteY3" fmla="*/ 5004990 h 5004990"/>
                <a:gd name="connsiteX0" fmla="*/ 0 w 3734512"/>
                <a:gd name="connsiteY0" fmla="*/ 66458 h 5014473"/>
                <a:gd name="connsiteX1" fmla="*/ 495656 w 3734512"/>
                <a:gd name="connsiteY1" fmla="*/ 271556 h 5014473"/>
                <a:gd name="connsiteX2" fmla="*/ 1367328 w 3734512"/>
                <a:gd name="connsiteY2" fmla="*/ 2165918 h 5014473"/>
                <a:gd name="connsiteX3" fmla="*/ 3734512 w 3734512"/>
                <a:gd name="connsiteY3" fmla="*/ 5014473 h 5014473"/>
                <a:gd name="connsiteX0" fmla="*/ 0 w 3734512"/>
                <a:gd name="connsiteY0" fmla="*/ 68133 h 5016148"/>
                <a:gd name="connsiteX1" fmla="*/ 495656 w 3734512"/>
                <a:gd name="connsiteY1" fmla="*/ 273231 h 5016148"/>
                <a:gd name="connsiteX2" fmla="*/ 1401511 w 3734512"/>
                <a:gd name="connsiteY2" fmla="*/ 2201309 h 5016148"/>
                <a:gd name="connsiteX3" fmla="*/ 3734512 w 3734512"/>
                <a:gd name="connsiteY3" fmla="*/ 5016148 h 5016148"/>
                <a:gd name="connsiteX0" fmla="*/ 0 w 3908056"/>
                <a:gd name="connsiteY0" fmla="*/ 68133 h 5234588"/>
                <a:gd name="connsiteX1" fmla="*/ 495656 w 3908056"/>
                <a:gd name="connsiteY1" fmla="*/ 273231 h 5234588"/>
                <a:gd name="connsiteX2" fmla="*/ 1401511 w 3908056"/>
                <a:gd name="connsiteY2" fmla="*/ 2201309 h 5234588"/>
                <a:gd name="connsiteX3" fmla="*/ 3734512 w 3908056"/>
                <a:gd name="connsiteY3" fmla="*/ 5016148 h 5234588"/>
                <a:gd name="connsiteX4" fmla="*/ 3737048 w 3908056"/>
                <a:gd name="connsiteY4" fmla="*/ 5049839 h 5234588"/>
                <a:gd name="connsiteX0" fmla="*/ 0 w 6198237"/>
                <a:gd name="connsiteY0" fmla="*/ 68133 h 8826003"/>
                <a:gd name="connsiteX1" fmla="*/ 495656 w 6198237"/>
                <a:gd name="connsiteY1" fmla="*/ 273231 h 8826003"/>
                <a:gd name="connsiteX2" fmla="*/ 1401511 w 6198237"/>
                <a:gd name="connsiteY2" fmla="*/ 2201309 h 8826003"/>
                <a:gd name="connsiteX3" fmla="*/ 3734512 w 6198237"/>
                <a:gd name="connsiteY3" fmla="*/ 5016148 h 8826003"/>
                <a:gd name="connsiteX4" fmla="*/ 6198237 w 6198237"/>
                <a:gd name="connsiteY4" fmla="*/ 8826003 h 8826003"/>
                <a:gd name="connsiteX0" fmla="*/ 0 w 7036838"/>
                <a:gd name="connsiteY0" fmla="*/ 68133 h 9140639"/>
                <a:gd name="connsiteX1" fmla="*/ 495656 w 7036838"/>
                <a:gd name="connsiteY1" fmla="*/ 273231 h 9140639"/>
                <a:gd name="connsiteX2" fmla="*/ 1401511 w 7036838"/>
                <a:gd name="connsiteY2" fmla="*/ 2201309 h 9140639"/>
                <a:gd name="connsiteX3" fmla="*/ 6956277 w 7036838"/>
                <a:gd name="connsiteY3" fmla="*/ 8960891 h 9140639"/>
                <a:gd name="connsiteX4" fmla="*/ 6198237 w 7036838"/>
                <a:gd name="connsiteY4" fmla="*/ 8826003 h 9140639"/>
                <a:gd name="connsiteX0" fmla="*/ 0 w 7710843"/>
                <a:gd name="connsiteY0" fmla="*/ 68133 h 11169249"/>
                <a:gd name="connsiteX1" fmla="*/ 495656 w 7710843"/>
                <a:gd name="connsiteY1" fmla="*/ 273231 h 11169249"/>
                <a:gd name="connsiteX2" fmla="*/ 1401511 w 7710843"/>
                <a:gd name="connsiteY2" fmla="*/ 2201309 h 11169249"/>
                <a:gd name="connsiteX3" fmla="*/ 6956277 w 7710843"/>
                <a:gd name="connsiteY3" fmla="*/ 8960891 h 11169249"/>
                <a:gd name="connsiteX4" fmla="*/ 7710843 w 7710843"/>
                <a:gd name="connsiteY4" fmla="*/ 11169249 h 11169249"/>
                <a:gd name="connsiteX0" fmla="*/ 0 w 7710843"/>
                <a:gd name="connsiteY0" fmla="*/ 68133 h 11169249"/>
                <a:gd name="connsiteX1" fmla="*/ 495656 w 7710843"/>
                <a:gd name="connsiteY1" fmla="*/ 273231 h 11169249"/>
                <a:gd name="connsiteX2" fmla="*/ 1401511 w 7710843"/>
                <a:gd name="connsiteY2" fmla="*/ 2201309 h 11169249"/>
                <a:gd name="connsiteX3" fmla="*/ 6956277 w 7710843"/>
                <a:gd name="connsiteY3" fmla="*/ 8960891 h 11169249"/>
                <a:gd name="connsiteX4" fmla="*/ 7710843 w 7710843"/>
                <a:gd name="connsiteY4" fmla="*/ 11169249 h 11169249"/>
                <a:gd name="connsiteX0" fmla="*/ 0 w 7710843"/>
                <a:gd name="connsiteY0" fmla="*/ 63994 h 11165110"/>
                <a:gd name="connsiteX1" fmla="*/ 495656 w 7710843"/>
                <a:gd name="connsiteY1" fmla="*/ 269092 h 11165110"/>
                <a:gd name="connsiteX2" fmla="*/ 1444240 w 7710843"/>
                <a:gd name="connsiteY2" fmla="*/ 2112881 h 11165110"/>
                <a:gd name="connsiteX3" fmla="*/ 6956277 w 7710843"/>
                <a:gd name="connsiteY3" fmla="*/ 8956752 h 11165110"/>
                <a:gd name="connsiteX4" fmla="*/ 7710843 w 7710843"/>
                <a:gd name="connsiteY4" fmla="*/ 11165110 h 11165110"/>
                <a:gd name="connsiteX0" fmla="*/ 0 w 7710843"/>
                <a:gd name="connsiteY0" fmla="*/ 63994 h 11165110"/>
                <a:gd name="connsiteX1" fmla="*/ 495656 w 7710843"/>
                <a:gd name="connsiteY1" fmla="*/ 269092 h 11165110"/>
                <a:gd name="connsiteX2" fmla="*/ 1444240 w 7710843"/>
                <a:gd name="connsiteY2" fmla="*/ 2112881 h 11165110"/>
                <a:gd name="connsiteX3" fmla="*/ 6956277 w 7710843"/>
                <a:gd name="connsiteY3" fmla="*/ 8956752 h 11165110"/>
                <a:gd name="connsiteX4" fmla="*/ 7710843 w 7710843"/>
                <a:gd name="connsiteY4" fmla="*/ 11165110 h 11165110"/>
                <a:gd name="connsiteX0" fmla="*/ 0 w 7710843"/>
                <a:gd name="connsiteY0" fmla="*/ 65629 h 11166745"/>
                <a:gd name="connsiteX1" fmla="*/ 495656 w 7710843"/>
                <a:gd name="connsiteY1" fmla="*/ 270727 h 11166745"/>
                <a:gd name="connsiteX2" fmla="*/ 1392965 w 7710843"/>
                <a:gd name="connsiteY2" fmla="*/ 2148233 h 11166745"/>
                <a:gd name="connsiteX3" fmla="*/ 6956277 w 7710843"/>
                <a:gd name="connsiteY3" fmla="*/ 8958387 h 11166745"/>
                <a:gd name="connsiteX4" fmla="*/ 7710843 w 7710843"/>
                <a:gd name="connsiteY4" fmla="*/ 11166745 h 11166745"/>
                <a:gd name="connsiteX0" fmla="*/ 0 w 7710843"/>
                <a:gd name="connsiteY0" fmla="*/ 65631 h 11166747"/>
                <a:gd name="connsiteX1" fmla="*/ 495656 w 7710843"/>
                <a:gd name="connsiteY1" fmla="*/ 270729 h 11166747"/>
                <a:gd name="connsiteX2" fmla="*/ 1392965 w 7710843"/>
                <a:gd name="connsiteY2" fmla="*/ 2148235 h 11166747"/>
                <a:gd name="connsiteX3" fmla="*/ 6956277 w 7710843"/>
                <a:gd name="connsiteY3" fmla="*/ 8958389 h 11166747"/>
                <a:gd name="connsiteX4" fmla="*/ 7710843 w 7710843"/>
                <a:gd name="connsiteY4" fmla="*/ 11166747 h 11166747"/>
                <a:gd name="connsiteX0" fmla="*/ 0 w 7710843"/>
                <a:gd name="connsiteY0" fmla="*/ 65631 h 11166747"/>
                <a:gd name="connsiteX1" fmla="*/ 495656 w 7710843"/>
                <a:gd name="connsiteY1" fmla="*/ 270729 h 11166747"/>
                <a:gd name="connsiteX2" fmla="*/ 1392965 w 7710843"/>
                <a:gd name="connsiteY2" fmla="*/ 2148235 h 11166747"/>
                <a:gd name="connsiteX3" fmla="*/ 1378407 w 7710843"/>
                <a:gd name="connsiteY3" fmla="*/ 2164642 h 11166747"/>
                <a:gd name="connsiteX4" fmla="*/ 6956277 w 7710843"/>
                <a:gd name="connsiteY4" fmla="*/ 8958389 h 11166747"/>
                <a:gd name="connsiteX5" fmla="*/ 7710843 w 7710843"/>
                <a:gd name="connsiteY5" fmla="*/ 11166747 h 11166747"/>
                <a:gd name="connsiteX0" fmla="*/ 0 w 7710843"/>
                <a:gd name="connsiteY0" fmla="*/ 65631 h 11166747"/>
                <a:gd name="connsiteX1" fmla="*/ 495656 w 7710843"/>
                <a:gd name="connsiteY1" fmla="*/ 270729 h 11166747"/>
                <a:gd name="connsiteX2" fmla="*/ 1392965 w 7710843"/>
                <a:gd name="connsiteY2" fmla="*/ 2148235 h 11166747"/>
                <a:gd name="connsiteX3" fmla="*/ 1942429 w 7710843"/>
                <a:gd name="connsiteY3" fmla="*/ 3412123 h 11166747"/>
                <a:gd name="connsiteX4" fmla="*/ 6956277 w 7710843"/>
                <a:gd name="connsiteY4" fmla="*/ 8958389 h 11166747"/>
                <a:gd name="connsiteX5" fmla="*/ 7710843 w 7710843"/>
                <a:gd name="connsiteY5" fmla="*/ 11166747 h 11166747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942429 w 7710843"/>
                <a:gd name="connsiteY3" fmla="*/ 3396385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10843"/>
                <a:gd name="connsiteY0" fmla="*/ 49893 h 11151009"/>
                <a:gd name="connsiteX1" fmla="*/ 495656 w 7710843"/>
                <a:gd name="connsiteY1" fmla="*/ 254991 h 11151009"/>
                <a:gd name="connsiteX2" fmla="*/ 1222050 w 7710843"/>
                <a:gd name="connsiteY2" fmla="*/ 1778481 h 11151009"/>
                <a:gd name="connsiteX3" fmla="*/ 1703147 w 7710843"/>
                <a:gd name="connsiteY3" fmla="*/ 2502916 h 11151009"/>
                <a:gd name="connsiteX4" fmla="*/ 6956277 w 7710843"/>
                <a:gd name="connsiteY4" fmla="*/ 8942651 h 11151009"/>
                <a:gd name="connsiteX5" fmla="*/ 7710843 w 7710843"/>
                <a:gd name="connsiteY5" fmla="*/ 11151009 h 11151009"/>
                <a:gd name="connsiteX0" fmla="*/ 0 w 7727935"/>
                <a:gd name="connsiteY0" fmla="*/ 49893 h 11235298"/>
                <a:gd name="connsiteX1" fmla="*/ 495656 w 7727935"/>
                <a:gd name="connsiteY1" fmla="*/ 254991 h 11235298"/>
                <a:gd name="connsiteX2" fmla="*/ 1222050 w 7727935"/>
                <a:gd name="connsiteY2" fmla="*/ 1778481 h 11235298"/>
                <a:gd name="connsiteX3" fmla="*/ 1703147 w 7727935"/>
                <a:gd name="connsiteY3" fmla="*/ 2502916 h 11235298"/>
                <a:gd name="connsiteX4" fmla="*/ 6956277 w 7727935"/>
                <a:gd name="connsiteY4" fmla="*/ 8942651 h 11235298"/>
                <a:gd name="connsiteX5" fmla="*/ 7727935 w 7727935"/>
                <a:gd name="connsiteY5" fmla="*/ 11235298 h 11235298"/>
                <a:gd name="connsiteX0" fmla="*/ 0 w 7727935"/>
                <a:gd name="connsiteY0" fmla="*/ 40284 h 11225689"/>
                <a:gd name="connsiteX1" fmla="*/ 495656 w 7727935"/>
                <a:gd name="connsiteY1" fmla="*/ 245382 h 11225689"/>
                <a:gd name="connsiteX2" fmla="*/ 1093863 w 7727935"/>
                <a:gd name="connsiteY2" fmla="*/ 1499148 h 11225689"/>
                <a:gd name="connsiteX3" fmla="*/ 1703147 w 7727935"/>
                <a:gd name="connsiteY3" fmla="*/ 2493307 h 11225689"/>
                <a:gd name="connsiteX4" fmla="*/ 6956277 w 7727935"/>
                <a:gd name="connsiteY4" fmla="*/ 8933042 h 11225689"/>
                <a:gd name="connsiteX5" fmla="*/ 7727935 w 7727935"/>
                <a:gd name="connsiteY5" fmla="*/ 11225689 h 11225689"/>
                <a:gd name="connsiteX0" fmla="*/ 0 w 7727935"/>
                <a:gd name="connsiteY0" fmla="*/ 40284 h 11225689"/>
                <a:gd name="connsiteX1" fmla="*/ 495656 w 7727935"/>
                <a:gd name="connsiteY1" fmla="*/ 245382 h 11225689"/>
                <a:gd name="connsiteX2" fmla="*/ 1093863 w 7727935"/>
                <a:gd name="connsiteY2" fmla="*/ 1499148 h 11225689"/>
                <a:gd name="connsiteX3" fmla="*/ 1626235 w 7727935"/>
                <a:gd name="connsiteY3" fmla="*/ 2392159 h 11225689"/>
                <a:gd name="connsiteX4" fmla="*/ 6956277 w 7727935"/>
                <a:gd name="connsiteY4" fmla="*/ 8933042 h 11225689"/>
                <a:gd name="connsiteX5" fmla="*/ 7727935 w 7727935"/>
                <a:gd name="connsiteY5" fmla="*/ 11225689 h 11225689"/>
                <a:gd name="connsiteX0" fmla="*/ 0 w 7727935"/>
                <a:gd name="connsiteY0" fmla="*/ 40284 h 11225689"/>
                <a:gd name="connsiteX1" fmla="*/ 495656 w 7727935"/>
                <a:gd name="connsiteY1" fmla="*/ 245382 h 11225689"/>
                <a:gd name="connsiteX2" fmla="*/ 1093863 w 7727935"/>
                <a:gd name="connsiteY2" fmla="*/ 1499148 h 11225689"/>
                <a:gd name="connsiteX3" fmla="*/ 1626235 w 7727935"/>
                <a:gd name="connsiteY3" fmla="*/ 2392159 h 11225689"/>
                <a:gd name="connsiteX4" fmla="*/ 6956277 w 7727935"/>
                <a:gd name="connsiteY4" fmla="*/ 8933042 h 11225689"/>
                <a:gd name="connsiteX5" fmla="*/ 7727935 w 7727935"/>
                <a:gd name="connsiteY5" fmla="*/ 11225689 h 11225689"/>
                <a:gd name="connsiteX0" fmla="*/ 0 w 7727935"/>
                <a:gd name="connsiteY0" fmla="*/ 40284 h 11225689"/>
                <a:gd name="connsiteX1" fmla="*/ 495656 w 7727935"/>
                <a:gd name="connsiteY1" fmla="*/ 245382 h 11225689"/>
                <a:gd name="connsiteX2" fmla="*/ 1093863 w 7727935"/>
                <a:gd name="connsiteY2" fmla="*/ 1499148 h 11225689"/>
                <a:gd name="connsiteX3" fmla="*/ 1626235 w 7727935"/>
                <a:gd name="connsiteY3" fmla="*/ 2392159 h 11225689"/>
                <a:gd name="connsiteX4" fmla="*/ 6956277 w 7727935"/>
                <a:gd name="connsiteY4" fmla="*/ 8933042 h 11225689"/>
                <a:gd name="connsiteX5" fmla="*/ 7727935 w 7727935"/>
                <a:gd name="connsiteY5" fmla="*/ 11225689 h 11225689"/>
                <a:gd name="connsiteX0" fmla="*/ 0 w 7727935"/>
                <a:gd name="connsiteY0" fmla="*/ 55493 h 11240898"/>
                <a:gd name="connsiteX1" fmla="*/ 495656 w 7727935"/>
                <a:gd name="connsiteY1" fmla="*/ 260591 h 11240898"/>
                <a:gd name="connsiteX2" fmla="*/ 1093863 w 7727935"/>
                <a:gd name="connsiteY2" fmla="*/ 1514357 h 11240898"/>
                <a:gd name="connsiteX3" fmla="*/ 1626235 w 7727935"/>
                <a:gd name="connsiteY3" fmla="*/ 2407368 h 11240898"/>
                <a:gd name="connsiteX4" fmla="*/ 6956277 w 7727935"/>
                <a:gd name="connsiteY4" fmla="*/ 8948251 h 11240898"/>
                <a:gd name="connsiteX5" fmla="*/ 7727935 w 7727935"/>
                <a:gd name="connsiteY5" fmla="*/ 11240898 h 11240898"/>
                <a:gd name="connsiteX0" fmla="*/ 0 w 7727935"/>
                <a:gd name="connsiteY0" fmla="*/ 40284 h 11225689"/>
                <a:gd name="connsiteX1" fmla="*/ 495656 w 7727935"/>
                <a:gd name="connsiteY1" fmla="*/ 245382 h 11225689"/>
                <a:gd name="connsiteX2" fmla="*/ 1076772 w 7727935"/>
                <a:gd name="connsiteY2" fmla="*/ 1499148 h 11225689"/>
                <a:gd name="connsiteX3" fmla="*/ 1626235 w 7727935"/>
                <a:gd name="connsiteY3" fmla="*/ 2392159 h 11225689"/>
                <a:gd name="connsiteX4" fmla="*/ 6956277 w 7727935"/>
                <a:gd name="connsiteY4" fmla="*/ 8933042 h 11225689"/>
                <a:gd name="connsiteX5" fmla="*/ 7727935 w 7727935"/>
                <a:gd name="connsiteY5" fmla="*/ 11225689 h 11225689"/>
                <a:gd name="connsiteX0" fmla="*/ 0 w 7727935"/>
                <a:gd name="connsiteY0" fmla="*/ 42482 h 11227887"/>
                <a:gd name="connsiteX1" fmla="*/ 495656 w 7727935"/>
                <a:gd name="connsiteY1" fmla="*/ 247580 h 11227887"/>
                <a:gd name="connsiteX2" fmla="*/ 1102409 w 7727935"/>
                <a:gd name="connsiteY2" fmla="*/ 1568777 h 11227887"/>
                <a:gd name="connsiteX3" fmla="*/ 1626235 w 7727935"/>
                <a:gd name="connsiteY3" fmla="*/ 2394357 h 11227887"/>
                <a:gd name="connsiteX4" fmla="*/ 6956277 w 7727935"/>
                <a:gd name="connsiteY4" fmla="*/ 8935240 h 11227887"/>
                <a:gd name="connsiteX5" fmla="*/ 7727935 w 7727935"/>
                <a:gd name="connsiteY5" fmla="*/ 11227887 h 11227887"/>
                <a:gd name="connsiteX0" fmla="*/ 0 w 7727935"/>
                <a:gd name="connsiteY0" fmla="*/ 58482 h 11243887"/>
                <a:gd name="connsiteX1" fmla="*/ 495656 w 7727935"/>
                <a:gd name="connsiteY1" fmla="*/ 263580 h 11243887"/>
                <a:gd name="connsiteX2" fmla="*/ 1102409 w 7727935"/>
                <a:gd name="connsiteY2" fmla="*/ 1584777 h 11243887"/>
                <a:gd name="connsiteX3" fmla="*/ 1626235 w 7727935"/>
                <a:gd name="connsiteY3" fmla="*/ 2410357 h 11243887"/>
                <a:gd name="connsiteX4" fmla="*/ 6956277 w 7727935"/>
                <a:gd name="connsiteY4" fmla="*/ 8951240 h 11243887"/>
                <a:gd name="connsiteX5" fmla="*/ 7727935 w 7727935"/>
                <a:gd name="connsiteY5" fmla="*/ 11243887 h 1124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7935" h="11243887">
                  <a:moveTo>
                    <a:pt x="0" y="58482"/>
                  </a:moveTo>
                  <a:cubicBezTo>
                    <a:pt x="194417" y="-29114"/>
                    <a:pt x="311921" y="-58234"/>
                    <a:pt x="495656" y="263580"/>
                  </a:cubicBezTo>
                  <a:cubicBezTo>
                    <a:pt x="679391" y="585394"/>
                    <a:pt x="913979" y="1226981"/>
                    <a:pt x="1102409" y="1584777"/>
                  </a:cubicBezTo>
                  <a:cubicBezTo>
                    <a:pt x="1290839" y="1942573"/>
                    <a:pt x="1194673" y="1899073"/>
                    <a:pt x="1626235" y="2410357"/>
                  </a:cubicBezTo>
                  <a:cubicBezTo>
                    <a:pt x="2109072" y="3073363"/>
                    <a:pt x="5900871" y="7552037"/>
                    <a:pt x="6956277" y="8951240"/>
                  </a:cubicBezTo>
                  <a:cubicBezTo>
                    <a:pt x="7601907" y="10117168"/>
                    <a:pt x="7727407" y="11236868"/>
                    <a:pt x="7727935" y="112438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842196" y="471555"/>
              <a:ext cx="588696" cy="43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k</a:t>
              </a:r>
              <a:r>
                <a:rPr lang="en-US" sz="1100" baseline="30000" dirty="0" smtClean="0"/>
                <a:t>-3</a:t>
              </a:r>
              <a:endParaRPr lang="en-US" sz="1100" baseline="3000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430892" y="1738971"/>
              <a:ext cx="667197" cy="43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k</a:t>
              </a:r>
              <a:r>
                <a:rPr lang="en-US" sz="1100" baseline="30000" dirty="0" smtClean="0"/>
                <a:t>-5/3</a:t>
              </a:r>
              <a:endParaRPr lang="en-US" sz="1100" baseline="30000" dirty="0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7316402" y="6148860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8252506" y="6154378"/>
              <a:ext cx="0" cy="1658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7015529" y="6248347"/>
              <a:ext cx="724822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-3</a:t>
              </a:r>
              <a:endParaRPr lang="en-US" sz="1200" baseline="300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7851810" y="6248347"/>
              <a:ext cx="765299" cy="45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r>
                <a:rPr lang="en-US" sz="1200" baseline="30000" dirty="0" smtClean="0"/>
                <a:t>-4</a:t>
              </a:r>
              <a:endParaRPr lang="en-US" sz="1200" baseline="30000" dirty="0"/>
            </a:p>
          </p:txBody>
        </p:sp>
        <p:cxnSp>
          <p:nvCxnSpPr>
            <p:cNvPr id="49" name="Gerade Verbindung 48"/>
            <p:cNvCxnSpPr/>
            <p:nvPr/>
          </p:nvCxnSpPr>
          <p:spPr>
            <a:xfrm>
              <a:off x="1259632" y="612106"/>
              <a:ext cx="0" cy="568863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2098090" y="612106"/>
              <a:ext cx="0" cy="568863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7740352" y="635237"/>
              <a:ext cx="0" cy="568863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>
              <a:off x="5796136" y="642646"/>
              <a:ext cx="0" cy="568863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5796136" y="5712127"/>
              <a:ext cx="1944215" cy="60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Isotropic inertial range</a:t>
              </a:r>
              <a:endParaRPr lang="en-US" sz="900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098092" y="5791036"/>
              <a:ext cx="3698045" cy="38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anisotropic inertial range</a:t>
              </a:r>
              <a:endParaRPr lang="en-US" sz="900" dirty="0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7740351" y="5791036"/>
              <a:ext cx="1403649" cy="38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viscous scales</a:t>
              </a:r>
              <a:endParaRPr lang="en-US" sz="900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187625" y="5689411"/>
              <a:ext cx="1008112" cy="60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synoptic scales</a:t>
              </a:r>
              <a:endParaRPr lang="en-US" sz="900" dirty="0"/>
            </a:p>
          </p:txBody>
        </p:sp>
        <p:sp>
          <p:nvSpPr>
            <p:cNvPr id="57" name="Textfeld 56"/>
            <p:cNvSpPr txBox="1"/>
            <p:nvPr/>
          </p:nvSpPr>
          <p:spPr>
            <a:xfrm rot="16200000">
              <a:off x="421958" y="5350090"/>
              <a:ext cx="1213684" cy="56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planetary scales</a:t>
              </a:r>
              <a:endParaRPr lang="en-US" sz="900" dirty="0"/>
            </a:p>
          </p:txBody>
        </p:sp>
      </p:grpSp>
      <p:cxnSp>
        <p:nvCxnSpPr>
          <p:cNvPr id="7" name="Gerade Verbindung 6"/>
          <p:cNvCxnSpPr/>
          <p:nvPr/>
        </p:nvCxnSpPr>
        <p:spPr>
          <a:xfrm>
            <a:off x="6108059" y="2580166"/>
            <a:ext cx="0" cy="3339851"/>
          </a:xfrm>
          <a:prstGeom prst="line">
            <a:avLst/>
          </a:prstGeom>
          <a:ln w="38100">
            <a:solidFill>
              <a:srgbClr val="4E1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862762" y="2589887"/>
            <a:ext cx="0" cy="3350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4085225" y="3159560"/>
            <a:ext cx="1188397" cy="777254"/>
            <a:chOff x="24748660" y="13927242"/>
            <a:chExt cx="1756150" cy="1279778"/>
          </a:xfrm>
        </p:grpSpPr>
        <p:sp>
          <p:nvSpPr>
            <p:cNvPr id="21" name="Freihandform 20"/>
            <p:cNvSpPr/>
            <p:nvPr/>
          </p:nvSpPr>
          <p:spPr>
            <a:xfrm>
              <a:off x="24748660" y="13927242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FFC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ihandform 21"/>
            <p:cNvSpPr>
              <a:spLocks noChangeAspect="1"/>
            </p:cNvSpPr>
            <p:nvPr/>
          </p:nvSpPr>
          <p:spPr>
            <a:xfrm>
              <a:off x="25716993" y="14547283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FFC000"/>
              </a:solidFill>
              <a:headEnd type="stealth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061560" y="3685248"/>
            <a:ext cx="1188397" cy="777255"/>
            <a:chOff x="25169867" y="14257110"/>
            <a:chExt cx="1756150" cy="1279779"/>
          </a:xfrm>
        </p:grpSpPr>
        <p:sp>
          <p:nvSpPr>
            <p:cNvPr id="19" name="Freihandform 18"/>
            <p:cNvSpPr/>
            <p:nvPr/>
          </p:nvSpPr>
          <p:spPr>
            <a:xfrm>
              <a:off x="25169867" y="14257110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00B05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ihandform 19"/>
            <p:cNvSpPr>
              <a:spLocks noChangeAspect="1"/>
            </p:cNvSpPr>
            <p:nvPr/>
          </p:nvSpPr>
          <p:spPr>
            <a:xfrm>
              <a:off x="26138200" y="14877152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00B050"/>
              </a:solidFill>
              <a:headEnd type="stealth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880562" y="4085931"/>
            <a:ext cx="1188398" cy="777253"/>
            <a:chOff x="26567891" y="15123078"/>
            <a:chExt cx="1756151" cy="1279777"/>
          </a:xfrm>
        </p:grpSpPr>
        <p:sp>
          <p:nvSpPr>
            <p:cNvPr id="17" name="Freihandform 16"/>
            <p:cNvSpPr/>
            <p:nvPr/>
          </p:nvSpPr>
          <p:spPr>
            <a:xfrm>
              <a:off x="26567891" y="15123078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002060">
                  <a:alpha val="25000"/>
                </a:srgb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ihandform 17"/>
            <p:cNvSpPr>
              <a:spLocks noChangeAspect="1"/>
            </p:cNvSpPr>
            <p:nvPr/>
          </p:nvSpPr>
          <p:spPr>
            <a:xfrm>
              <a:off x="27536225" y="15743118"/>
              <a:ext cx="787817" cy="659737"/>
            </a:xfrm>
            <a:custGeom>
              <a:avLst/>
              <a:gdLst>
                <a:gd name="connsiteX0" fmla="*/ 2352675 w 2352675"/>
                <a:gd name="connsiteY0" fmla="*/ 1031811 h 1031811"/>
                <a:gd name="connsiteX1" fmla="*/ 771525 w 2352675"/>
                <a:gd name="connsiteY1" fmla="*/ 3111 h 1031811"/>
                <a:gd name="connsiteX2" fmla="*/ 0 w 2352675"/>
                <a:gd name="connsiteY2" fmla="*/ 774636 h 1031811"/>
                <a:gd name="connsiteX0" fmla="*/ 1533525 w 1533525"/>
                <a:gd name="connsiteY0" fmla="*/ 1863072 h 1863072"/>
                <a:gd name="connsiteX1" fmla="*/ 771525 w 1533525"/>
                <a:gd name="connsiteY1" fmla="*/ 34272 h 1863072"/>
                <a:gd name="connsiteX2" fmla="*/ 0 w 1533525"/>
                <a:gd name="connsiteY2" fmla="*/ 805797 h 1863072"/>
                <a:gd name="connsiteX0" fmla="*/ 1533525 w 1550700"/>
                <a:gd name="connsiteY0" fmla="*/ 1863072 h 1863072"/>
                <a:gd name="connsiteX1" fmla="*/ 771525 w 1550700"/>
                <a:gd name="connsiteY1" fmla="*/ 34272 h 1863072"/>
                <a:gd name="connsiteX2" fmla="*/ 0 w 1550700"/>
                <a:gd name="connsiteY2" fmla="*/ 805797 h 1863072"/>
                <a:gd name="connsiteX0" fmla="*/ 1533525 w 1566665"/>
                <a:gd name="connsiteY0" fmla="*/ 1518841 h 1518841"/>
                <a:gd name="connsiteX1" fmla="*/ 1133475 w 1566665"/>
                <a:gd name="connsiteY1" fmla="*/ 71041 h 1518841"/>
                <a:gd name="connsiteX2" fmla="*/ 0 w 1566665"/>
                <a:gd name="connsiteY2" fmla="*/ 461566 h 1518841"/>
                <a:gd name="connsiteX0" fmla="*/ 1600200 w 1634217"/>
                <a:gd name="connsiteY0" fmla="*/ 1509757 h 1509757"/>
                <a:gd name="connsiteX1" fmla="*/ 1200150 w 1634217"/>
                <a:gd name="connsiteY1" fmla="*/ 61957 h 1509757"/>
                <a:gd name="connsiteX2" fmla="*/ 0 w 1634217"/>
                <a:gd name="connsiteY2" fmla="*/ 490582 h 1509757"/>
                <a:gd name="connsiteX0" fmla="*/ 1600200 w 1634217"/>
                <a:gd name="connsiteY0" fmla="*/ 1505983 h 1505983"/>
                <a:gd name="connsiteX1" fmla="*/ 1200150 w 1634217"/>
                <a:gd name="connsiteY1" fmla="*/ 58183 h 1505983"/>
                <a:gd name="connsiteX2" fmla="*/ 0 w 1634217"/>
                <a:gd name="connsiteY2" fmla="*/ 486808 h 1505983"/>
                <a:gd name="connsiteX0" fmla="*/ 1600200 w 1601247"/>
                <a:gd name="connsiteY0" fmla="*/ 1505983 h 1505983"/>
                <a:gd name="connsiteX1" fmla="*/ 1200150 w 1601247"/>
                <a:gd name="connsiteY1" fmla="*/ 58183 h 1505983"/>
                <a:gd name="connsiteX2" fmla="*/ 0 w 1601247"/>
                <a:gd name="connsiteY2" fmla="*/ 486808 h 1505983"/>
                <a:gd name="connsiteX0" fmla="*/ 1600200 w 1600841"/>
                <a:gd name="connsiteY0" fmla="*/ 1282074 h 1282074"/>
                <a:gd name="connsiteX1" fmla="*/ 1095375 w 1600841"/>
                <a:gd name="connsiteY1" fmla="*/ 148599 h 1282074"/>
                <a:gd name="connsiteX2" fmla="*/ 0 w 1600841"/>
                <a:gd name="connsiteY2" fmla="*/ 262899 h 1282074"/>
                <a:gd name="connsiteX0" fmla="*/ 1438275 w 1439556"/>
                <a:gd name="connsiteY0" fmla="*/ 1140323 h 1140323"/>
                <a:gd name="connsiteX1" fmla="*/ 1095375 w 1439556"/>
                <a:gd name="connsiteY1" fmla="*/ 140198 h 1140323"/>
                <a:gd name="connsiteX2" fmla="*/ 0 w 1439556"/>
                <a:gd name="connsiteY2" fmla="*/ 254498 h 1140323"/>
                <a:gd name="connsiteX0" fmla="*/ 1438275 w 1451605"/>
                <a:gd name="connsiteY0" fmla="*/ 1140323 h 1140323"/>
                <a:gd name="connsiteX1" fmla="*/ 1095375 w 1451605"/>
                <a:gd name="connsiteY1" fmla="*/ 140198 h 1140323"/>
                <a:gd name="connsiteX2" fmla="*/ 0 w 1451605"/>
                <a:gd name="connsiteY2" fmla="*/ 254498 h 1140323"/>
                <a:gd name="connsiteX0" fmla="*/ 1438275 w 1448313"/>
                <a:gd name="connsiteY0" fmla="*/ 1155150 h 1155150"/>
                <a:gd name="connsiteX1" fmla="*/ 1019175 w 1448313"/>
                <a:gd name="connsiteY1" fmla="*/ 126450 h 1155150"/>
                <a:gd name="connsiteX2" fmla="*/ 0 w 1448313"/>
                <a:gd name="connsiteY2" fmla="*/ 269325 h 1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8313" h="1155150">
                  <a:moveTo>
                    <a:pt x="1438275" y="1155150"/>
                  </a:moveTo>
                  <a:cubicBezTo>
                    <a:pt x="1500981" y="728906"/>
                    <a:pt x="1258887" y="274087"/>
                    <a:pt x="1019175" y="126450"/>
                  </a:cubicBezTo>
                  <a:cubicBezTo>
                    <a:pt x="779463" y="-21187"/>
                    <a:pt x="256381" y="-109294"/>
                    <a:pt x="0" y="269325"/>
                  </a:cubicBezTo>
                </a:path>
              </a:pathLst>
            </a:custGeom>
            <a:noFill/>
            <a:ln w="63500" cap="rnd">
              <a:solidFill>
                <a:srgbClr val="002060">
                  <a:alpha val="25000"/>
                </a:srgbClr>
              </a:solidFill>
              <a:headEnd type="stealth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Gerade Verbindung 11"/>
          <p:cNvCxnSpPr/>
          <p:nvPr/>
        </p:nvCxnSpPr>
        <p:spPr>
          <a:xfrm>
            <a:off x="5485411" y="2589887"/>
            <a:ext cx="0" cy="3350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197323" y="2293727"/>
            <a:ext cx="135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filter range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862762" y="2589887"/>
            <a:ext cx="622648" cy="335019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91421" tIns="45709" rIns="91421" bIns="45709" rtlCol="0" anchor="ctr"/>
          <a:lstStyle/>
          <a:p>
            <a:pPr algn="ctr"/>
            <a:endParaRPr lang="en-US" sz="2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592382" y="2293727"/>
            <a:ext cx="173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scale</a:t>
            </a:r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862762" y="2589887"/>
            <a:ext cx="1245297" cy="335019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91421" tIns="45709" rIns="91421" bIns="45709" rtlCol="0" anchor="ctr"/>
          <a:lstStyle/>
          <a:p>
            <a:pPr algn="ctr"/>
            <a:endParaRPr lang="en-US" sz="2200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352425" y="1962150"/>
            <a:ext cx="8567738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9465" lvl="1" indent="-457109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352355" algn="l"/>
                <a:tab pos="711060" algn="l"/>
                <a:tab pos="1434817" algn="l"/>
                <a:tab pos="2158573" algn="l"/>
                <a:tab pos="2882329" algn="l"/>
                <a:tab pos="3606086" algn="l"/>
                <a:tab pos="4329842" algn="l"/>
                <a:tab pos="4479038" algn="l"/>
                <a:tab pos="4928212" algn="l"/>
                <a:tab pos="5380559" algn="l"/>
                <a:tab pos="5826559" algn="l"/>
                <a:tab pos="6275731" algn="l"/>
                <a:tab pos="6724905" algn="l"/>
                <a:tab pos="7174079" algn="l"/>
                <a:tab pos="7623252" algn="l"/>
                <a:tab pos="8072426" algn="l"/>
                <a:tab pos="8521600" algn="l"/>
                <a:tab pos="8970773" algn="l"/>
                <a:tab pos="9419947" algn="l"/>
                <a:tab pos="9869121" algn="l"/>
                <a:tab pos="10318294" algn="l"/>
                <a:tab pos="10769055" algn="l"/>
                <a:tab pos="10770643" algn="l"/>
                <a:tab pos="10773816" algn="l"/>
                <a:tab pos="10776991" algn="l"/>
              </a:tabLst>
              <a:defRPr/>
            </a:pPr>
            <a:r>
              <a:rPr lang="de-DE" sz="2400" dirty="0" smtClean="0">
                <a:solidFill>
                  <a:srgbClr val="333333"/>
                </a:solidFill>
                <a:latin typeface="+mj-lt"/>
              </a:rPr>
              <a:t>Modeling</a:t>
            </a:r>
            <a:endParaRPr lang="de-DE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47824" y="6732165"/>
            <a:ext cx="8910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anose="020B0604020202020204" pitchFamily="34" charset="0"/>
              </a:rPr>
              <a:t>Problem at resolution scale: Are scale </a:t>
            </a:r>
            <a:r>
              <a:rPr lang="en-US" sz="1400" smtClean="0">
                <a:cs typeface="Arial" panose="020B0604020202020204" pitchFamily="34" charset="0"/>
              </a:rPr>
              <a:t>interaction relevant?</a:t>
            </a:r>
            <a:endParaRPr lang="en-US" sz="1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1685</Words>
  <Application>Microsoft Office PowerPoint</Application>
  <PresentationFormat>Benutzerdefiniert</PresentationFormat>
  <Paragraphs>187</Paragraphs>
  <Slides>15</Slides>
  <Notes>7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Urs Schaefer-Rolffs</dc:creator>
  <cp:lastModifiedBy>NOT-39!</cp:lastModifiedBy>
  <cp:revision>292</cp:revision>
  <cp:lastPrinted>2014-06-17T09:23:30Z</cp:lastPrinted>
  <dcterms:modified xsi:type="dcterms:W3CDTF">2015-09-01T10:24:19Z</dcterms:modified>
</cp:coreProperties>
</file>